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864" r:id="rId2"/>
    <p:sldId id="867" r:id="rId3"/>
    <p:sldId id="868" r:id="rId4"/>
    <p:sldId id="869" r:id="rId5"/>
    <p:sldId id="870" r:id="rId6"/>
    <p:sldId id="871" r:id="rId7"/>
    <p:sldId id="872" r:id="rId8"/>
    <p:sldId id="873" r:id="rId9"/>
    <p:sldId id="880" r:id="rId10"/>
    <p:sldId id="881" r:id="rId11"/>
    <p:sldId id="882" r:id="rId12"/>
    <p:sldId id="874" r:id="rId13"/>
    <p:sldId id="875" r:id="rId14"/>
    <p:sldId id="876" r:id="rId15"/>
    <p:sldId id="877" r:id="rId16"/>
    <p:sldId id="811" r:id="rId17"/>
    <p:sldId id="878" r:id="rId18"/>
    <p:sldId id="879" r:id="rId19"/>
    <p:sldId id="866" r:id="rId20"/>
    <p:sldId id="883" r:id="rId21"/>
    <p:sldId id="884" r:id="rId22"/>
    <p:sldId id="885" r:id="rId23"/>
    <p:sldId id="886" r:id="rId24"/>
    <p:sldId id="887" r:id="rId25"/>
    <p:sldId id="888" r:id="rId26"/>
    <p:sldId id="889" r:id="rId27"/>
    <p:sldId id="890" r:id="rId28"/>
    <p:sldId id="891" r:id="rId29"/>
    <p:sldId id="892" r:id="rId30"/>
    <p:sldId id="893"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8" autoAdjust="0"/>
    <p:restoredTop sz="91680" autoAdjust="0"/>
  </p:normalViewPr>
  <p:slideViewPr>
    <p:cSldViewPr snapToGrid="0">
      <p:cViewPr varScale="1">
        <p:scale>
          <a:sx n="98" d="100"/>
          <a:sy n="98" d="100"/>
        </p:scale>
        <p:origin x="1848"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Sheet1!$C$6</c:f>
              <c:strCache>
                <c:ptCount val="1"/>
                <c:pt idx="0">
                  <c:v>Doc2</c:v>
                </c:pt>
              </c:strCache>
            </c:strRef>
          </c:tx>
          <c:spPr>
            <a:ln w="19050" cap="rnd">
              <a:noFill/>
              <a:round/>
            </a:ln>
            <a:effectLst/>
          </c:spPr>
          <c:marker>
            <c:symbol val="circle"/>
            <c:size val="5"/>
            <c:spPr>
              <a:solidFill>
                <a:schemeClr val="accent1"/>
              </a:solidFill>
              <a:ln w="63500">
                <a:solidFill>
                  <a:schemeClr val="accent1"/>
                </a:solidFill>
              </a:ln>
              <a:effectLst/>
            </c:spPr>
          </c:marker>
          <c:xVal>
            <c:numRef>
              <c:f>Sheet1!$B$7:$B$12</c:f>
              <c:numCache>
                <c:formatCode>General</c:formatCode>
                <c:ptCount val="6"/>
                <c:pt idx="0">
                  <c:v>10</c:v>
                </c:pt>
                <c:pt idx="1">
                  <c:v>11</c:v>
                </c:pt>
                <c:pt idx="2">
                  <c:v>8</c:v>
                </c:pt>
                <c:pt idx="3">
                  <c:v>3</c:v>
                </c:pt>
                <c:pt idx="4">
                  <c:v>2</c:v>
                </c:pt>
                <c:pt idx="5">
                  <c:v>1</c:v>
                </c:pt>
              </c:numCache>
            </c:numRef>
          </c:xVal>
          <c:yVal>
            <c:numRef>
              <c:f>Sheet1!$C$7:$C$12</c:f>
              <c:numCache>
                <c:formatCode>General</c:formatCode>
                <c:ptCount val="6"/>
                <c:pt idx="0">
                  <c:v>6</c:v>
                </c:pt>
                <c:pt idx="1">
                  <c:v>4</c:v>
                </c:pt>
                <c:pt idx="2">
                  <c:v>5</c:v>
                </c:pt>
                <c:pt idx="3">
                  <c:v>3</c:v>
                </c:pt>
                <c:pt idx="4">
                  <c:v>2.8</c:v>
                </c:pt>
                <c:pt idx="5">
                  <c:v>1</c:v>
                </c:pt>
              </c:numCache>
            </c:numRef>
          </c:yVal>
          <c:smooth val="0"/>
          <c:extLst>
            <c:ext xmlns:c16="http://schemas.microsoft.com/office/drawing/2014/chart" uri="{C3380CC4-5D6E-409C-BE32-E72D297353CC}">
              <c16:uniqueId val="{00000000-FF8B-6B46-84B9-D1EE2B356B1C}"/>
            </c:ext>
          </c:extLst>
        </c:ser>
        <c:dLbls>
          <c:showLegendKey val="0"/>
          <c:showVal val="0"/>
          <c:showCatName val="0"/>
          <c:showSerName val="0"/>
          <c:showPercent val="0"/>
          <c:showBubbleSize val="0"/>
        </c:dLbls>
        <c:axId val="367869568"/>
        <c:axId val="364785040"/>
      </c:scatterChart>
      <c:valAx>
        <c:axId val="367869568"/>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785040"/>
        <c:crosses val="autoZero"/>
        <c:crossBetween val="midCat"/>
      </c:valAx>
      <c:valAx>
        <c:axId val="364785040"/>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78695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1/6/21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908038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1/6/21</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7"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1/6/21</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1/6/21</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1/6/21</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1/6/21</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1/6/21</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1/6/21</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12"/>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1/6/21</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1/6/21</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1/6/21</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1/6/21</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1/6/21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pic>
        <p:nvPicPr>
          <p:cNvPr id="7" name="Picture 4" descr="Image result for gserm"/>
          <p:cNvPicPr>
            <a:picLocks noChangeAspect="1" noChangeArrowheads="1"/>
          </p:cNvPicPr>
          <p:nvPr userDrawn="1"/>
        </p:nvPicPr>
        <p:blipFill rotWithShape="1">
          <a:blip r:embed="rId13" cstate="print">
            <a:extLst>
              <a:ext uri="{28A0092B-C50C-407E-A947-70E740481C1C}">
                <a14:useLocalDpi xmlns:a14="http://schemas.microsoft.com/office/drawing/2010/main" val="0"/>
              </a:ext>
            </a:extLst>
          </a:blip>
          <a:srcRect b="33913"/>
          <a:stretch/>
        </p:blipFill>
        <p:spPr bwMode="auto">
          <a:xfrm>
            <a:off x="8182940" y="6288258"/>
            <a:ext cx="961060" cy="534572"/>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hyperlink" Target="https://papers.nips.cc/paper/2007/file/d56b9fc4b0f1be8871f5e1c40c0067e7-Paper.pdf"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Latent Semantic Analysis…cousin of PCA</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a:t>
            </a:fld>
            <a:endParaRPr lang="en-US" dirty="0"/>
          </a:p>
        </p:txBody>
      </p:sp>
      <p:sp>
        <p:nvSpPr>
          <p:cNvPr id="6" name="TextBox 5">
            <a:extLst>
              <a:ext uri="{FF2B5EF4-FFF2-40B4-BE49-F238E27FC236}">
                <a16:creationId xmlns:a16="http://schemas.microsoft.com/office/drawing/2014/main" id="{377555FA-8C87-0143-A946-6DC68B5DEFE5}"/>
              </a:ext>
            </a:extLst>
          </p:cNvPr>
          <p:cNvSpPr txBox="1"/>
          <p:nvPr/>
        </p:nvSpPr>
        <p:spPr>
          <a:xfrm>
            <a:off x="429439" y="1465730"/>
            <a:ext cx="7298793" cy="646331"/>
          </a:xfrm>
          <a:prstGeom prst="rect">
            <a:avLst/>
          </a:prstGeom>
          <a:noFill/>
        </p:spPr>
        <p:txBody>
          <a:bodyPr wrap="none" rtlCol="0">
            <a:spAutoFit/>
          </a:bodyPr>
          <a:lstStyle/>
          <a:p>
            <a:r>
              <a:rPr lang="en-US" dirty="0"/>
              <a:t>In statistics PCA – Principal Component Analysis</a:t>
            </a:r>
          </a:p>
          <a:p>
            <a:r>
              <a:rPr lang="en-US" dirty="0"/>
              <a:t>	</a:t>
            </a:r>
            <a:r>
              <a:rPr lang="en-US" sz="1400" dirty="0"/>
              <a:t>High dimensional data can be approximated by “singular value decomposition” (SVD)</a:t>
            </a:r>
            <a:endParaRPr lang="en-US" dirty="0"/>
          </a:p>
        </p:txBody>
      </p:sp>
      <p:pic>
        <p:nvPicPr>
          <p:cNvPr id="7" name="Picture 6">
            <a:extLst>
              <a:ext uri="{FF2B5EF4-FFF2-40B4-BE49-F238E27FC236}">
                <a16:creationId xmlns:a16="http://schemas.microsoft.com/office/drawing/2014/main" id="{88358200-D15C-0245-BF2A-3D3A0B20DB6C}"/>
              </a:ext>
            </a:extLst>
          </p:cNvPr>
          <p:cNvPicPr>
            <a:picLocks noChangeAspect="1"/>
          </p:cNvPicPr>
          <p:nvPr/>
        </p:nvPicPr>
        <p:blipFill>
          <a:blip r:embed="rId2"/>
          <a:stretch>
            <a:fillRect/>
          </a:stretch>
        </p:blipFill>
        <p:spPr>
          <a:xfrm>
            <a:off x="620264" y="2585163"/>
            <a:ext cx="3991242" cy="2426675"/>
          </a:xfrm>
          <a:prstGeom prst="rect">
            <a:avLst/>
          </a:prstGeom>
        </p:spPr>
      </p:pic>
      <p:cxnSp>
        <p:nvCxnSpPr>
          <p:cNvPr id="8" name="Straight Connector 7">
            <a:extLst>
              <a:ext uri="{FF2B5EF4-FFF2-40B4-BE49-F238E27FC236}">
                <a16:creationId xmlns:a16="http://schemas.microsoft.com/office/drawing/2014/main" id="{26D6E262-E1C9-794B-8AA6-8A4CA129DA3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36564B9-D8B7-7A4E-B334-BE8AE460E5E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3766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10</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dirty="0">
                <a:latin typeface="inherit"/>
              </a:rPr>
              <a:t>LAT: 48.874911</a:t>
            </a:r>
            <a:endParaRPr lang="en-US" dirty="0">
              <a:latin typeface="proxima-nova"/>
            </a:endParaRPr>
          </a:p>
          <a:p>
            <a:pPr fontAlgn="base"/>
            <a:r>
              <a:rPr lang="en-US" cap="all" dirty="0">
                <a:latin typeface="proxima-nova"/>
              </a:rPr>
              <a:t>LON</a:t>
            </a:r>
            <a:r>
              <a:rPr lang="en-US" cap="all" dirty="0">
                <a:latin typeface="inherit"/>
              </a:rPr>
              <a:t>:</a:t>
            </a:r>
            <a:r>
              <a:rPr lang="en-US" dirty="0">
                <a:latin typeface="inherit"/>
              </a:rPr>
              <a:t>2.310612</a:t>
            </a:r>
            <a:endParaRPr lang="en-US" i="0" dirty="0">
              <a:effectLst/>
              <a:latin typeface="proxima-nova"/>
            </a:endParaRP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CFDC6DD-C270-7542-B818-A665B5C72A11}"/>
              </a:ext>
            </a:extLst>
          </p:cNvPr>
          <p:cNvSpPr txBox="1"/>
          <p:nvPr/>
        </p:nvSpPr>
        <p:spPr>
          <a:xfrm>
            <a:off x="6004999" y="2606233"/>
            <a:ext cx="3139001" cy="923330"/>
          </a:xfrm>
          <a:prstGeom prst="rect">
            <a:avLst/>
          </a:prstGeom>
          <a:noFill/>
          <a:ln>
            <a:noFill/>
          </a:ln>
        </p:spPr>
        <p:txBody>
          <a:bodyPr wrap="square" rtlCol="0">
            <a:spAutoFit/>
          </a:bodyPr>
          <a:lstStyle/>
          <a:p>
            <a:r>
              <a:rPr lang="en-US" b="1" dirty="0"/>
              <a:t>Quick Answer has 1 data point.</a:t>
            </a:r>
          </a:p>
          <a:p>
            <a:r>
              <a:rPr lang="en-US" b="1" dirty="0">
                <a:solidFill>
                  <a:schemeClr val="accent1"/>
                </a:solidFill>
              </a:rPr>
              <a:t>Its about 1.5k from Arc de Triumph</a:t>
            </a:r>
          </a:p>
        </p:txBody>
      </p: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0916E2-710D-9B4F-94D2-3B335DB04B0A}"/>
              </a:ext>
            </a:extLst>
          </p:cNvPr>
          <p:cNvCxnSpPr>
            <a:cxnSpLocks/>
          </p:cNvCxnSpPr>
          <p:nvPr/>
        </p:nvCxnSpPr>
        <p:spPr>
          <a:xfrm flipV="1">
            <a:off x="532435" y="2523281"/>
            <a:ext cx="2407535" cy="149313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22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nodeType="clickEffect">
                                  <p:stCondLst>
                                    <p:cond delay="0"/>
                                  </p:stCondLst>
                                  <p:childTnLst>
                                    <p:set>
                                      <p:cBhvr>
                                        <p:cTn id="18" dur="indefinite"/>
                                        <p:tgtEl>
                                          <p:spTgt spid="18"/>
                                        </p:tgtEl>
                                        <p:attrNameLst>
                                          <p:attrName>style.opacity</p:attrName>
                                        </p:attrNameLst>
                                      </p:cBhvr>
                                      <p:to>
                                        <p:strVal val="0.25"/>
                                      </p:to>
                                    </p:set>
                                    <p:animEffect filter="image" prLst="opacity: 0.25">
                                      <p:cBhvr rctx="IE">
                                        <p:cTn id="19" dur="indefinite"/>
                                        <p:tgtEl>
                                          <p:spTgt spid="18"/>
                                        </p:tgtEl>
                                      </p:cBhvr>
                                    </p:animEffect>
                                  </p:childTnLst>
                                </p:cTn>
                              </p:par>
                              <p:par>
                                <p:cTn id="20" presetID="9" presetClass="emph" presetSubtype="0" nodeType="withEffect">
                                  <p:stCondLst>
                                    <p:cond delay="0"/>
                                  </p:stCondLst>
                                  <p:childTnLst>
                                    <p:set>
                                      <p:cBhvr>
                                        <p:cTn id="21" dur="indefinite"/>
                                        <p:tgtEl>
                                          <p:spTgt spid="20"/>
                                        </p:tgtEl>
                                        <p:attrNameLst>
                                          <p:attrName>style.opacity</p:attrName>
                                        </p:attrNameLst>
                                      </p:cBhvr>
                                      <p:to>
                                        <p:strVal val="0.25"/>
                                      </p:to>
                                    </p:set>
                                    <p:animEffect filter="image" prLst="opacity: 0.25">
                                      <p:cBhvr rctx="IE">
                                        <p:cTn id="22" dur="indefinite"/>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4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11</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dirty="0">
                <a:latin typeface="inherit"/>
              </a:rPr>
              <a:t>LAT: 48.874911</a:t>
            </a:r>
            <a:endParaRPr lang="en-US" dirty="0">
              <a:latin typeface="proxima-nova"/>
            </a:endParaRPr>
          </a:p>
          <a:p>
            <a:pPr fontAlgn="base"/>
            <a:r>
              <a:rPr lang="en-US" cap="all" dirty="0">
                <a:latin typeface="proxima-nova"/>
              </a:rPr>
              <a:t>LON</a:t>
            </a:r>
            <a:r>
              <a:rPr lang="en-US" cap="all" dirty="0">
                <a:latin typeface="inherit"/>
              </a:rPr>
              <a:t>:</a:t>
            </a:r>
            <a:r>
              <a:rPr lang="en-US" dirty="0">
                <a:latin typeface="inherit"/>
              </a:rPr>
              <a:t>2.310612</a:t>
            </a:r>
            <a:endParaRPr lang="en-US" i="0" dirty="0">
              <a:effectLst/>
              <a:latin typeface="proxima-nova"/>
            </a:endParaRPr>
          </a:p>
        </p:txBody>
      </p:sp>
      <p:sp>
        <p:nvSpPr>
          <p:cNvPr id="15" name="TextBox 14">
            <a:extLst>
              <a:ext uri="{FF2B5EF4-FFF2-40B4-BE49-F238E27FC236}">
                <a16:creationId xmlns:a16="http://schemas.microsoft.com/office/drawing/2014/main" id="{AF155576-EB51-4441-AC2A-FAED69B3571C}"/>
              </a:ext>
            </a:extLst>
          </p:cNvPr>
          <p:cNvSpPr txBox="1"/>
          <p:nvPr/>
        </p:nvSpPr>
        <p:spPr>
          <a:xfrm>
            <a:off x="6004999" y="1458410"/>
            <a:ext cx="3202928" cy="369332"/>
          </a:xfrm>
          <a:prstGeom prst="rect">
            <a:avLst/>
          </a:prstGeom>
          <a:noFill/>
        </p:spPr>
        <p:txBody>
          <a:bodyPr wrap="none" rtlCol="0">
            <a:spAutoFit/>
          </a:bodyPr>
          <a:lstStyle/>
          <a:p>
            <a:r>
              <a:rPr lang="en-US" b="1" dirty="0"/>
              <a:t>Exact Answer has 2 data points.</a:t>
            </a: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CFDC6DD-C270-7542-B818-A665B5C72A11}"/>
              </a:ext>
            </a:extLst>
          </p:cNvPr>
          <p:cNvSpPr txBox="1"/>
          <p:nvPr/>
        </p:nvSpPr>
        <p:spPr>
          <a:xfrm>
            <a:off x="6004999" y="2606233"/>
            <a:ext cx="3139001" cy="923330"/>
          </a:xfrm>
          <a:prstGeom prst="rect">
            <a:avLst/>
          </a:prstGeom>
          <a:noFill/>
          <a:ln>
            <a:noFill/>
          </a:ln>
        </p:spPr>
        <p:txBody>
          <a:bodyPr wrap="square" rtlCol="0">
            <a:spAutoFit/>
          </a:bodyPr>
          <a:lstStyle/>
          <a:p>
            <a:r>
              <a:rPr lang="en-US" b="1" dirty="0"/>
              <a:t>Quick Answer has 1 data point.</a:t>
            </a:r>
          </a:p>
          <a:p>
            <a:r>
              <a:rPr lang="en-US" b="1" dirty="0">
                <a:solidFill>
                  <a:schemeClr val="accent1"/>
                </a:solidFill>
              </a:rPr>
              <a:t>Its about 1.5k from Arc de Triumph</a:t>
            </a:r>
          </a:p>
        </p:txBody>
      </p: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0916E2-710D-9B4F-94D2-3B335DB04B0A}"/>
              </a:ext>
            </a:extLst>
          </p:cNvPr>
          <p:cNvCxnSpPr>
            <a:cxnSpLocks/>
          </p:cNvCxnSpPr>
          <p:nvPr/>
        </p:nvCxnSpPr>
        <p:spPr>
          <a:xfrm flipV="1">
            <a:off x="532435" y="2523281"/>
            <a:ext cx="2407535" cy="1493134"/>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B61D110-014C-FD43-99BC-BD458468192D}"/>
              </a:ext>
            </a:extLst>
          </p:cNvPr>
          <p:cNvSpPr/>
          <p:nvPr/>
        </p:nvSpPr>
        <p:spPr>
          <a:xfrm>
            <a:off x="1657350" y="5326350"/>
            <a:ext cx="1799863" cy="646331"/>
          </a:xfrm>
          <a:prstGeom prst="rect">
            <a:avLst/>
          </a:prstGeom>
        </p:spPr>
        <p:txBody>
          <a:bodyPr wrap="square">
            <a:spAutoFit/>
          </a:bodyPr>
          <a:lstStyle/>
          <a:p>
            <a:pPr fontAlgn="base"/>
            <a:r>
              <a:rPr lang="en-US" b="1" dirty="0">
                <a:solidFill>
                  <a:schemeClr val="accent1"/>
                </a:solidFill>
                <a:latin typeface="inherit"/>
              </a:rPr>
              <a:t>LAT: 48.874911</a:t>
            </a:r>
            <a:endParaRPr lang="en-US" b="1" dirty="0">
              <a:solidFill>
                <a:schemeClr val="accent1"/>
              </a:solidFill>
              <a:latin typeface="proxima-nova"/>
            </a:endParaRPr>
          </a:p>
          <a:p>
            <a:pPr fontAlgn="base"/>
            <a:r>
              <a:rPr lang="en-US" b="1" cap="all" dirty="0">
                <a:solidFill>
                  <a:schemeClr val="accent1"/>
                </a:solidFill>
                <a:latin typeface="proxima-nova"/>
              </a:rPr>
              <a:t>LON</a:t>
            </a:r>
            <a:r>
              <a:rPr lang="en-US" b="1" cap="all" dirty="0">
                <a:solidFill>
                  <a:schemeClr val="accent1"/>
                </a:solidFill>
                <a:latin typeface="inherit"/>
              </a:rPr>
              <a:t>:</a:t>
            </a:r>
            <a:r>
              <a:rPr lang="en-US" b="1" dirty="0">
                <a:solidFill>
                  <a:schemeClr val="accent1"/>
                </a:solidFill>
                <a:latin typeface="inherit"/>
              </a:rPr>
              <a:t>2.310612</a:t>
            </a:r>
            <a:endParaRPr lang="en-US" b="1" i="0" dirty="0">
              <a:solidFill>
                <a:schemeClr val="accent1"/>
              </a:solidFill>
              <a:effectLst/>
              <a:latin typeface="proxima-nova"/>
            </a:endParaRPr>
          </a:p>
        </p:txBody>
      </p:sp>
      <p:sp>
        <p:nvSpPr>
          <p:cNvPr id="6" name="Rectangle 5">
            <a:extLst>
              <a:ext uri="{FF2B5EF4-FFF2-40B4-BE49-F238E27FC236}">
                <a16:creationId xmlns:a16="http://schemas.microsoft.com/office/drawing/2014/main" id="{DF133D87-CA8B-7446-BFC8-2D398B72B266}"/>
              </a:ext>
            </a:extLst>
          </p:cNvPr>
          <p:cNvSpPr/>
          <p:nvPr/>
        </p:nvSpPr>
        <p:spPr>
          <a:xfrm>
            <a:off x="4366780" y="5528262"/>
            <a:ext cx="3518592" cy="369332"/>
          </a:xfrm>
          <a:prstGeom prst="rect">
            <a:avLst/>
          </a:prstGeom>
        </p:spPr>
        <p:txBody>
          <a:bodyPr wrap="none">
            <a:spAutoFit/>
          </a:bodyPr>
          <a:lstStyle/>
          <a:p>
            <a:r>
              <a:rPr lang="en-US" b="1" dirty="0">
                <a:solidFill>
                  <a:schemeClr val="accent1"/>
                </a:solidFill>
              </a:rPr>
              <a:t>Its about 1.5k from Arc de Triumph</a:t>
            </a:r>
          </a:p>
        </p:txBody>
      </p:sp>
      <p:sp>
        <p:nvSpPr>
          <p:cNvPr id="7" name="TextBox 6">
            <a:extLst>
              <a:ext uri="{FF2B5EF4-FFF2-40B4-BE49-F238E27FC236}">
                <a16:creationId xmlns:a16="http://schemas.microsoft.com/office/drawing/2014/main" id="{8939FB9E-A992-9F48-AAF3-0BE794DD48E7}"/>
              </a:ext>
            </a:extLst>
          </p:cNvPr>
          <p:cNvSpPr txBox="1"/>
          <p:nvPr/>
        </p:nvSpPr>
        <p:spPr>
          <a:xfrm>
            <a:off x="1343647" y="4957018"/>
            <a:ext cx="2427268" cy="369332"/>
          </a:xfrm>
          <a:prstGeom prst="rect">
            <a:avLst/>
          </a:prstGeom>
          <a:noFill/>
        </p:spPr>
        <p:txBody>
          <a:bodyPr wrap="none" rtlCol="0">
            <a:spAutoFit/>
          </a:bodyPr>
          <a:lstStyle/>
          <a:p>
            <a:r>
              <a:rPr lang="en-US" dirty="0"/>
              <a:t>2 Values, Highly Specific</a:t>
            </a:r>
          </a:p>
        </p:txBody>
      </p:sp>
      <p:sp>
        <p:nvSpPr>
          <p:cNvPr id="21" name="TextBox 20">
            <a:extLst>
              <a:ext uri="{FF2B5EF4-FFF2-40B4-BE49-F238E27FC236}">
                <a16:creationId xmlns:a16="http://schemas.microsoft.com/office/drawing/2014/main" id="{178267D5-4D55-2B40-A66E-FD8ED2D74B45}"/>
              </a:ext>
            </a:extLst>
          </p:cNvPr>
          <p:cNvSpPr txBox="1"/>
          <p:nvPr/>
        </p:nvSpPr>
        <p:spPr>
          <a:xfrm>
            <a:off x="4434050" y="4957018"/>
            <a:ext cx="4200499" cy="646331"/>
          </a:xfrm>
          <a:prstGeom prst="rect">
            <a:avLst/>
          </a:prstGeom>
          <a:noFill/>
        </p:spPr>
        <p:txBody>
          <a:bodyPr wrap="square" rtlCol="0">
            <a:spAutoFit/>
          </a:bodyPr>
          <a:lstStyle/>
          <a:p>
            <a:r>
              <a:rPr lang="en-US" dirty="0"/>
              <a:t>1 Values, Less Specific, generally correct mixing the two</a:t>
            </a:r>
          </a:p>
        </p:txBody>
      </p:sp>
    </p:spTree>
    <p:extLst>
      <p:ext uri="{BB962C8B-B14F-4D97-AF65-F5344CB8AC3E}">
        <p14:creationId xmlns:p14="http://schemas.microsoft.com/office/powerpoint/2010/main" val="184135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8"/>
                                        </p:tgtEl>
                                        <p:attrNameLst>
                                          <p:attrName>style.opacity</p:attrName>
                                        </p:attrNameLst>
                                      </p:cBhvr>
                                      <p:to>
                                        <p:strVal val="0.25"/>
                                      </p:to>
                                    </p:set>
                                    <p:animEffect filter="image" prLst="opacity: 0.25">
                                      <p:cBhvr rctx="IE">
                                        <p:cTn id="23" dur="indefinite"/>
                                        <p:tgtEl>
                                          <p:spTgt spid="18"/>
                                        </p:tgtEl>
                                      </p:cBhvr>
                                    </p:animEffect>
                                  </p:childTnLst>
                                </p:cTn>
                              </p:par>
                              <p:par>
                                <p:cTn id="24" presetID="9" presetClass="emph" presetSubtype="0" nodeType="withEffect">
                                  <p:stCondLst>
                                    <p:cond delay="0"/>
                                  </p:stCondLst>
                                  <p:childTnLst>
                                    <p:set>
                                      <p:cBhvr>
                                        <p:cTn id="25" dur="indefinite"/>
                                        <p:tgtEl>
                                          <p:spTgt spid="20"/>
                                        </p:tgtEl>
                                        <p:attrNameLst>
                                          <p:attrName>style.opacity</p:attrName>
                                        </p:attrNameLst>
                                      </p:cBhvr>
                                      <p:to>
                                        <p:strVal val="0.25"/>
                                      </p:to>
                                    </p:set>
                                    <p:animEffect filter="image" prLst="opacity: 0.25">
                                      <p:cBhvr rctx="IE">
                                        <p:cTn id="26" dur="indefinite"/>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P spid="49"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12</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Term Vectors are paired to reduce dimensions</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975011"/>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70" y="2127411"/>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077" y="2279811"/>
            <a:ext cx="3187286" cy="1578417"/>
          </a:xfrm>
          <a:prstGeom prst="rect">
            <a:avLst/>
          </a:prstGeom>
          <a:ln>
            <a:solidFill>
              <a:schemeClr val="tx1"/>
            </a:solidFill>
          </a:ln>
        </p:spPr>
      </p:pic>
      <p:pic>
        <p:nvPicPr>
          <p:cNvPr id="27" name="Picture 26" descr="A close up of a map&#10;&#10;Description automatically generated">
            <a:extLst>
              <a:ext uri="{FF2B5EF4-FFF2-40B4-BE49-F238E27FC236}">
                <a16:creationId xmlns:a16="http://schemas.microsoft.com/office/drawing/2014/main" id="{CEB82B2D-F6F5-0E48-A94F-48B010260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584" y="2432211"/>
            <a:ext cx="3187286" cy="1578417"/>
          </a:xfrm>
          <a:prstGeom prst="rect">
            <a:avLst/>
          </a:prstGeom>
          <a:ln>
            <a:solidFill>
              <a:schemeClr val="tx1"/>
            </a:solidFill>
          </a:ln>
        </p:spPr>
      </p:pic>
      <p:pic>
        <p:nvPicPr>
          <p:cNvPr id="38" name="Picture 37" descr="A close up of a map&#10;&#10;Description automatically generated">
            <a:extLst>
              <a:ext uri="{FF2B5EF4-FFF2-40B4-BE49-F238E27FC236}">
                <a16:creationId xmlns:a16="http://schemas.microsoft.com/office/drawing/2014/main" id="{B9DC3F1F-EFCD-004D-86DC-DA36394D0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091" y="2584611"/>
            <a:ext cx="3187286" cy="1578417"/>
          </a:xfrm>
          <a:prstGeom prst="rect">
            <a:avLst/>
          </a:prstGeom>
          <a:ln>
            <a:solidFill>
              <a:schemeClr val="tx1"/>
            </a:solidFill>
          </a:ln>
        </p:spPr>
      </p:pic>
      <p:pic>
        <p:nvPicPr>
          <p:cNvPr id="39" name="Picture 38" descr="A close up of a map&#10;&#10;Description automatically generated">
            <a:extLst>
              <a:ext uri="{FF2B5EF4-FFF2-40B4-BE49-F238E27FC236}">
                <a16:creationId xmlns:a16="http://schemas.microsoft.com/office/drawing/2014/main" id="{86A82B43-4B3C-2E43-9765-1A70A0856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600" y="3165275"/>
            <a:ext cx="3187286" cy="1578417"/>
          </a:xfrm>
          <a:prstGeom prst="rect">
            <a:avLst/>
          </a:prstGeom>
          <a:ln>
            <a:solidFill>
              <a:schemeClr val="tx1"/>
            </a:solidFill>
          </a:ln>
        </p:spPr>
      </p:pic>
    </p:spTree>
    <p:extLst>
      <p:ext uri="{BB962C8B-B14F-4D97-AF65-F5344CB8AC3E}">
        <p14:creationId xmlns:p14="http://schemas.microsoft.com/office/powerpoint/2010/main" val="148444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13</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The reduced vectors are subject to more single value decompositions</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824538"/>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57" y="2347328"/>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75" y="2870119"/>
            <a:ext cx="3187286" cy="1578417"/>
          </a:xfrm>
          <a:prstGeom prst="rect">
            <a:avLst/>
          </a:prstGeom>
          <a:ln>
            <a:solidFill>
              <a:schemeClr val="tx1"/>
            </a:solidFill>
          </a:ln>
        </p:spPr>
      </p:pic>
      <p:pic>
        <p:nvPicPr>
          <p:cNvPr id="27" name="Picture 26" descr="A close up of a map&#10;&#10;Description automatically generated">
            <a:extLst>
              <a:ext uri="{FF2B5EF4-FFF2-40B4-BE49-F238E27FC236}">
                <a16:creationId xmlns:a16="http://schemas.microsoft.com/office/drawing/2014/main" id="{CEB82B2D-F6F5-0E48-A94F-48B010260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266" y="3381334"/>
            <a:ext cx="3187286" cy="1578417"/>
          </a:xfrm>
          <a:prstGeom prst="rect">
            <a:avLst/>
          </a:prstGeom>
          <a:ln>
            <a:solidFill>
              <a:schemeClr val="tx1"/>
            </a:solidFill>
          </a:ln>
        </p:spPr>
      </p:pic>
      <p:pic>
        <p:nvPicPr>
          <p:cNvPr id="38" name="Picture 37" descr="A close up of a map&#10;&#10;Description automatically generated">
            <a:extLst>
              <a:ext uri="{FF2B5EF4-FFF2-40B4-BE49-F238E27FC236}">
                <a16:creationId xmlns:a16="http://schemas.microsoft.com/office/drawing/2014/main" id="{B9DC3F1F-EFCD-004D-86DC-DA36394D0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458" y="3927273"/>
            <a:ext cx="3187286" cy="1578417"/>
          </a:xfrm>
          <a:prstGeom prst="rect">
            <a:avLst/>
          </a:prstGeom>
          <a:ln>
            <a:solidFill>
              <a:schemeClr val="tx1"/>
            </a:solidFill>
          </a:ln>
        </p:spPr>
      </p:pic>
      <p:pic>
        <p:nvPicPr>
          <p:cNvPr id="39" name="Picture 38" descr="A close up of a map&#10;&#10;Description automatically generated">
            <a:extLst>
              <a:ext uri="{FF2B5EF4-FFF2-40B4-BE49-F238E27FC236}">
                <a16:creationId xmlns:a16="http://schemas.microsoft.com/office/drawing/2014/main" id="{86A82B43-4B3C-2E43-9765-1A70A0856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949" y="4496362"/>
            <a:ext cx="3187286" cy="1578417"/>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A7DBE1AE-E1D8-8A4A-AB5A-B74571E76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982" y="1893989"/>
            <a:ext cx="3187286" cy="1578417"/>
          </a:xfrm>
          <a:prstGeom prst="rect">
            <a:avLst/>
          </a:prstGeom>
          <a:ln>
            <a:solidFill>
              <a:schemeClr val="tx1"/>
            </a:solidFill>
          </a:ln>
        </p:spPr>
      </p:pic>
      <p:pic>
        <p:nvPicPr>
          <p:cNvPr id="15" name="Picture 14" descr="A close up of a map&#10;&#10;Description automatically generated">
            <a:extLst>
              <a:ext uri="{FF2B5EF4-FFF2-40B4-BE49-F238E27FC236}">
                <a16:creationId xmlns:a16="http://schemas.microsoft.com/office/drawing/2014/main" id="{B1BEF5A5-3C83-D84D-8658-31DB134B6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817" y="2486227"/>
            <a:ext cx="3187286" cy="1578417"/>
          </a:xfrm>
          <a:prstGeom prst="rect">
            <a:avLst/>
          </a:prstGeom>
          <a:ln>
            <a:solidFill>
              <a:schemeClr val="tx1"/>
            </a:solidFill>
          </a:ln>
        </p:spPr>
      </p:pic>
      <p:pic>
        <p:nvPicPr>
          <p:cNvPr id="16" name="Picture 15" descr="A close up of a map&#10;&#10;Description automatically generated">
            <a:extLst>
              <a:ext uri="{FF2B5EF4-FFF2-40B4-BE49-F238E27FC236}">
                <a16:creationId xmlns:a16="http://schemas.microsoft.com/office/drawing/2014/main" id="{D2D85447-7490-EF46-8B6D-267949374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8240" y="3217361"/>
            <a:ext cx="3187286" cy="1578417"/>
          </a:xfrm>
          <a:prstGeom prst="rect">
            <a:avLst/>
          </a:prstGeom>
          <a:ln>
            <a:solidFill>
              <a:schemeClr val="tx1"/>
            </a:solidFill>
          </a:ln>
        </p:spPr>
      </p:pic>
    </p:spTree>
    <p:extLst>
      <p:ext uri="{BB962C8B-B14F-4D97-AF65-F5344CB8AC3E}">
        <p14:creationId xmlns:p14="http://schemas.microsoft.com/office/powerpoint/2010/main" val="287539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14</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Iteratively, these decompositions are reduced to the number of vectors you declare.</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824538"/>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57" y="2347328"/>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75" y="2870119"/>
            <a:ext cx="3187286" cy="1578417"/>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A7DBE1AE-E1D8-8A4A-AB5A-B74571E76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982" y="1893989"/>
            <a:ext cx="3187286" cy="1578417"/>
          </a:xfrm>
          <a:prstGeom prst="rect">
            <a:avLst/>
          </a:prstGeom>
          <a:ln>
            <a:solidFill>
              <a:schemeClr val="tx1"/>
            </a:solidFill>
          </a:ln>
        </p:spPr>
      </p:pic>
      <p:pic>
        <p:nvPicPr>
          <p:cNvPr id="15" name="Picture 14" descr="A close up of a map&#10;&#10;Description automatically generated">
            <a:extLst>
              <a:ext uri="{FF2B5EF4-FFF2-40B4-BE49-F238E27FC236}">
                <a16:creationId xmlns:a16="http://schemas.microsoft.com/office/drawing/2014/main" id="{B1BEF5A5-3C83-D84D-8658-31DB134B6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817" y="2486227"/>
            <a:ext cx="3187286" cy="1578417"/>
          </a:xfrm>
          <a:prstGeom prst="rect">
            <a:avLst/>
          </a:prstGeom>
          <a:ln>
            <a:solidFill>
              <a:schemeClr val="tx1"/>
            </a:solidFill>
          </a:ln>
        </p:spPr>
      </p:pic>
      <p:sp>
        <p:nvSpPr>
          <p:cNvPr id="17" name="Rectangle 16">
            <a:extLst>
              <a:ext uri="{FF2B5EF4-FFF2-40B4-BE49-F238E27FC236}">
                <a16:creationId xmlns:a16="http://schemas.microsoft.com/office/drawing/2014/main" id="{0474F2CA-1A08-1D4E-85E5-062F6522EA9A}"/>
              </a:ext>
            </a:extLst>
          </p:cNvPr>
          <p:cNvSpPr/>
          <p:nvPr/>
        </p:nvSpPr>
        <p:spPr>
          <a:xfrm>
            <a:off x="181336" y="5793090"/>
            <a:ext cx="8582628" cy="369332"/>
          </a:xfrm>
          <a:prstGeom prst="rect">
            <a:avLst/>
          </a:prstGeom>
          <a:solidFill>
            <a:srgbClr val="0070C0"/>
          </a:solidFill>
        </p:spPr>
        <p:txBody>
          <a:bodyPr wrap="square">
            <a:spAutoFit/>
          </a:bodyPr>
          <a:lstStyle/>
          <a:p>
            <a:r>
              <a:rPr lang="en-US" dirty="0">
                <a:solidFill>
                  <a:schemeClr val="bg1"/>
                </a:solidFill>
              </a:rPr>
              <a:t>So 12 vectors were ultimately reduced to 2.</a:t>
            </a:r>
          </a:p>
        </p:txBody>
      </p:sp>
    </p:spTree>
    <p:extLst>
      <p:ext uri="{BB962C8B-B14F-4D97-AF65-F5344CB8AC3E}">
        <p14:creationId xmlns:p14="http://schemas.microsoft.com/office/powerpoint/2010/main" val="157484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3410ED-E049-2649-8CA0-383C8B9EBBB9}"/>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605DB249-6DFA-6644-8276-5820529BFB04}"/>
              </a:ext>
            </a:extLst>
          </p:cNvPr>
          <p:cNvSpPr>
            <a:spLocks noGrp="1"/>
          </p:cNvSpPr>
          <p:nvPr>
            <p:ph type="title"/>
          </p:nvPr>
        </p:nvSpPr>
        <p:spPr>
          <a:xfrm>
            <a:off x="81023" y="365126"/>
            <a:ext cx="8434327" cy="591477"/>
          </a:xfrm>
        </p:spPr>
        <p:txBody>
          <a:bodyPr/>
          <a:lstStyle/>
          <a:p>
            <a:r>
              <a:rPr lang="en-US" dirty="0"/>
              <a:t>These vectors are dense, perfect for modeling.</a:t>
            </a:r>
          </a:p>
        </p:txBody>
      </p:sp>
      <p:sp>
        <p:nvSpPr>
          <p:cNvPr id="4" name="Footer Placeholder 3">
            <a:extLst>
              <a:ext uri="{FF2B5EF4-FFF2-40B4-BE49-F238E27FC236}">
                <a16:creationId xmlns:a16="http://schemas.microsoft.com/office/drawing/2014/main" id="{30616DF5-AFCC-B043-8C63-CB2DF4555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8A83A26-77DF-074D-B11F-3C75030BF27C}"/>
              </a:ext>
            </a:extLst>
          </p:cNvPr>
          <p:cNvSpPr>
            <a:spLocks noGrp="1"/>
          </p:cNvSpPr>
          <p:nvPr>
            <p:ph type="sldNum" sz="quarter" idx="4"/>
          </p:nvPr>
        </p:nvSpPr>
        <p:spPr/>
        <p:txBody>
          <a:bodyPr/>
          <a:lstStyle/>
          <a:p>
            <a:fld id="{37290FF7-652B-4475-AEAB-8B1A5D23AE09}" type="slidenum">
              <a:rPr lang="en-US" smtClean="0"/>
              <a:pPr/>
              <a:t>15</a:t>
            </a:fld>
            <a:endParaRPr lang="en-US" dirty="0"/>
          </a:p>
        </p:txBody>
      </p:sp>
      <p:pic>
        <p:nvPicPr>
          <p:cNvPr id="7" name="Picture 6" descr="A close up of text on a white background&#10;&#10;Description automatically generated">
            <a:extLst>
              <a:ext uri="{FF2B5EF4-FFF2-40B4-BE49-F238E27FC236}">
                <a16:creationId xmlns:a16="http://schemas.microsoft.com/office/drawing/2014/main" id="{327D3AA3-B1B3-2E4A-B2E6-A13D596FD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9299"/>
            <a:ext cx="9144000" cy="1845243"/>
          </a:xfrm>
          <a:prstGeom prst="rect">
            <a:avLst/>
          </a:prstGeom>
        </p:spPr>
      </p:pic>
      <p:sp>
        <p:nvSpPr>
          <p:cNvPr id="9" name="Rectangle 8">
            <a:extLst>
              <a:ext uri="{FF2B5EF4-FFF2-40B4-BE49-F238E27FC236}">
                <a16:creationId xmlns:a16="http://schemas.microsoft.com/office/drawing/2014/main" id="{29B64ED3-4C08-AD4B-B70D-BE2122C490D6}"/>
              </a:ext>
            </a:extLst>
          </p:cNvPr>
          <p:cNvSpPr/>
          <p:nvPr/>
        </p:nvSpPr>
        <p:spPr>
          <a:xfrm>
            <a:off x="181336" y="5793090"/>
            <a:ext cx="8582628" cy="369332"/>
          </a:xfrm>
          <a:prstGeom prst="rect">
            <a:avLst/>
          </a:prstGeom>
          <a:solidFill>
            <a:srgbClr val="0070C0"/>
          </a:solidFill>
        </p:spPr>
        <p:txBody>
          <a:bodyPr wrap="square">
            <a:spAutoFit/>
          </a:bodyPr>
          <a:lstStyle/>
          <a:p>
            <a:r>
              <a:rPr lang="en-US" dirty="0">
                <a:solidFill>
                  <a:schemeClr val="bg1"/>
                </a:solidFill>
              </a:rPr>
              <a:t>Declared 20 vectors for all 2000 docs.</a:t>
            </a:r>
          </a:p>
        </p:txBody>
      </p:sp>
    </p:spTree>
    <p:extLst>
      <p:ext uri="{BB962C8B-B14F-4D97-AF65-F5344CB8AC3E}">
        <p14:creationId xmlns:p14="http://schemas.microsoft.com/office/powerpoint/2010/main" val="640198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BB200-FD53-443C-A445-1CEB0D6AF095}"/>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73278885-94D7-46C5-A6EF-8284E42A997B}"/>
              </a:ext>
            </a:extLst>
          </p:cNvPr>
          <p:cNvSpPr>
            <a:spLocks noGrp="1"/>
          </p:cNvSpPr>
          <p:nvPr>
            <p:ph type="title"/>
          </p:nvPr>
        </p:nvSpPr>
        <p:spPr/>
        <p:txBody>
          <a:bodyPr/>
          <a:lstStyle/>
          <a:p>
            <a:r>
              <a:rPr lang="en-US" dirty="0"/>
              <a:t>Supervised Learning</a:t>
            </a:r>
          </a:p>
        </p:txBody>
      </p:sp>
      <p:sp>
        <p:nvSpPr>
          <p:cNvPr id="4" name="Footer Placeholder 3">
            <a:extLst>
              <a:ext uri="{FF2B5EF4-FFF2-40B4-BE49-F238E27FC236}">
                <a16:creationId xmlns:a16="http://schemas.microsoft.com/office/drawing/2014/main" id="{628E2758-EAB0-48B2-A657-DA1A3686F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13D23F0-EACF-4BCF-928D-60A2538E152B}"/>
              </a:ext>
            </a:extLst>
          </p:cNvPr>
          <p:cNvSpPr>
            <a:spLocks noGrp="1"/>
          </p:cNvSpPr>
          <p:nvPr>
            <p:ph type="sldNum" sz="quarter" idx="4"/>
          </p:nvPr>
        </p:nvSpPr>
        <p:spPr/>
        <p:txBody>
          <a:bodyPr/>
          <a:lstStyle/>
          <a:p>
            <a:fld id="{37290FF7-652B-4475-AEAB-8B1A5D23AE09}" type="slidenum">
              <a:rPr lang="en-US" smtClean="0"/>
              <a:pPr/>
              <a:t>16</a:t>
            </a:fld>
            <a:endParaRPr lang="en-US" dirty="0"/>
          </a:p>
        </p:txBody>
      </p:sp>
      <p:sp>
        <p:nvSpPr>
          <p:cNvPr id="6" name="Shape 278">
            <a:extLst>
              <a:ext uri="{FF2B5EF4-FFF2-40B4-BE49-F238E27FC236}">
                <a16:creationId xmlns:a16="http://schemas.microsoft.com/office/drawing/2014/main" id="{914AFED0-5CA1-4EEB-B9AD-33A2C567EACA}"/>
              </a:ext>
            </a:extLst>
          </p:cNvPr>
          <p:cNvSpPr txBox="1"/>
          <p:nvPr/>
        </p:nvSpPr>
        <p:spPr>
          <a:xfrm>
            <a:off x="206000" y="1107533"/>
            <a:ext cx="8778300" cy="441526"/>
          </a:xfrm>
          <a:prstGeom prst="rect">
            <a:avLst/>
          </a:prstGeom>
          <a:solidFill>
            <a:schemeClr val="accent2"/>
          </a:solidFill>
          <a:ln>
            <a:noFill/>
          </a:ln>
        </p:spPr>
        <p:txBody>
          <a:bodyPr lIns="91425" tIns="91425" rIns="91425" bIns="91425" anchor="t" anchorCtr="0">
            <a:noAutofit/>
          </a:bodyPr>
          <a:lstStyle/>
          <a:p>
            <a:r>
              <a:rPr lang="en" sz="2000">
                <a:solidFill>
                  <a:srgbClr val="FFFFFF"/>
                </a:solidFill>
                <a:latin typeface="Open Sans"/>
                <a:ea typeface="Open Sans"/>
                <a:cs typeface="Open Sans"/>
                <a:sym typeface="Open Sans"/>
              </a:rPr>
              <a:t>Inferring a function from labeled data.</a:t>
            </a:r>
          </a:p>
        </p:txBody>
      </p:sp>
      <p:sp>
        <p:nvSpPr>
          <p:cNvPr id="7" name="Shape 279">
            <a:extLst>
              <a:ext uri="{FF2B5EF4-FFF2-40B4-BE49-F238E27FC236}">
                <a16:creationId xmlns:a16="http://schemas.microsoft.com/office/drawing/2014/main" id="{5FF15F1E-6456-4033-AED8-8A1E1406D2ED}"/>
              </a:ext>
            </a:extLst>
          </p:cNvPr>
          <p:cNvSpPr txBox="1"/>
          <p:nvPr/>
        </p:nvSpPr>
        <p:spPr>
          <a:xfrm>
            <a:off x="206100" y="1557009"/>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telling”, “Look at my data and I will tell you what to predict”</a:t>
            </a:r>
          </a:p>
        </p:txBody>
      </p:sp>
      <p:grpSp>
        <p:nvGrpSpPr>
          <p:cNvPr id="8" name="Shape 280">
            <a:extLst>
              <a:ext uri="{FF2B5EF4-FFF2-40B4-BE49-F238E27FC236}">
                <a16:creationId xmlns:a16="http://schemas.microsoft.com/office/drawing/2014/main" id="{89D91387-F3AF-4970-B655-1BAB74AD1B9B}"/>
              </a:ext>
            </a:extLst>
          </p:cNvPr>
          <p:cNvGrpSpPr/>
          <p:nvPr/>
        </p:nvGrpSpPr>
        <p:grpSpPr>
          <a:xfrm>
            <a:off x="325016" y="2776109"/>
            <a:ext cx="980217" cy="916620"/>
            <a:chOff x="4044175" y="930800"/>
            <a:chExt cx="806099" cy="730199"/>
          </a:xfrm>
        </p:grpSpPr>
        <p:sp>
          <p:nvSpPr>
            <p:cNvPr id="9" name="Shape 281">
              <a:extLst>
                <a:ext uri="{FF2B5EF4-FFF2-40B4-BE49-F238E27FC236}">
                  <a16:creationId xmlns:a16="http://schemas.microsoft.com/office/drawing/2014/main" id="{9466159C-F683-4701-8EE6-240B15CE49C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a:extLst>
                <a:ext uri="{FF2B5EF4-FFF2-40B4-BE49-F238E27FC236}">
                  <a16:creationId xmlns:a16="http://schemas.microsoft.com/office/drawing/2014/main" id="{397336C6-986A-4222-8529-A81F1650FA7C}"/>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a:extLst>
                <a:ext uri="{FF2B5EF4-FFF2-40B4-BE49-F238E27FC236}">
                  <a16:creationId xmlns:a16="http://schemas.microsoft.com/office/drawing/2014/main" id="{BAA57546-2820-4A33-AA79-9E90A0CC752B}"/>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a:extLst>
                <a:ext uri="{FF2B5EF4-FFF2-40B4-BE49-F238E27FC236}">
                  <a16:creationId xmlns:a16="http://schemas.microsoft.com/office/drawing/2014/main" id="{207050D0-A7CB-4C7B-A0BF-FEF395EEF480}"/>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a:extLst>
              <a:ext uri="{FF2B5EF4-FFF2-40B4-BE49-F238E27FC236}">
                <a16:creationId xmlns:a16="http://schemas.microsoft.com/office/drawing/2014/main" id="{C4E3B576-7840-41EE-B54D-02E70DEFD9F5}"/>
              </a:ext>
            </a:extLst>
          </p:cNvPr>
          <p:cNvSpPr txBox="1"/>
          <p:nvPr/>
        </p:nvSpPr>
        <p:spPr>
          <a:xfrm>
            <a:off x="395900" y="1889388"/>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4" name="Shape 286">
            <a:extLst>
              <a:ext uri="{FF2B5EF4-FFF2-40B4-BE49-F238E27FC236}">
                <a16:creationId xmlns:a16="http://schemas.microsoft.com/office/drawing/2014/main" id="{26E5CBC5-6D55-4FE8-AD6B-51D531BC4DAF}"/>
              </a:ext>
            </a:extLst>
          </p:cNvPr>
          <p:cNvSpPr txBox="1"/>
          <p:nvPr/>
        </p:nvSpPr>
        <p:spPr>
          <a:xfrm>
            <a:off x="2488678" y="1889388"/>
            <a:ext cx="100672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Method</a:t>
            </a:r>
          </a:p>
        </p:txBody>
      </p:sp>
      <p:sp>
        <p:nvSpPr>
          <p:cNvPr id="15" name="Shape 287">
            <a:extLst>
              <a:ext uri="{FF2B5EF4-FFF2-40B4-BE49-F238E27FC236}">
                <a16:creationId xmlns:a16="http://schemas.microsoft.com/office/drawing/2014/main" id="{226197BF-BB15-426F-BE12-7DC2402E3B38}"/>
              </a:ext>
            </a:extLst>
          </p:cNvPr>
          <p:cNvSpPr txBox="1"/>
          <p:nvPr/>
        </p:nvSpPr>
        <p:spPr>
          <a:xfrm>
            <a:off x="0" y="3956522"/>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16" name="Shape 288">
            <a:extLst>
              <a:ext uri="{FF2B5EF4-FFF2-40B4-BE49-F238E27FC236}">
                <a16:creationId xmlns:a16="http://schemas.microsoft.com/office/drawing/2014/main" id="{43814FBE-B194-497C-A05C-F36EF7B124A8}"/>
              </a:ext>
            </a:extLst>
          </p:cNvPr>
          <p:cNvSpPr txBox="1"/>
          <p:nvPr/>
        </p:nvSpPr>
        <p:spPr>
          <a:xfrm>
            <a:off x="2209942" y="3956523"/>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Modeling e.g. K-NN, linear regression,  decision tree, random forest etc.</a:t>
            </a:r>
          </a:p>
        </p:txBody>
      </p:sp>
      <p:sp>
        <p:nvSpPr>
          <p:cNvPr id="17" name="Shape 289">
            <a:extLst>
              <a:ext uri="{FF2B5EF4-FFF2-40B4-BE49-F238E27FC236}">
                <a16:creationId xmlns:a16="http://schemas.microsoft.com/office/drawing/2014/main" id="{0188B232-1AFD-4B8A-8E85-A505C81B5749}"/>
              </a:ext>
            </a:extLst>
          </p:cNvPr>
          <p:cNvSpPr txBox="1"/>
          <p:nvPr/>
        </p:nvSpPr>
        <p:spPr>
          <a:xfrm>
            <a:off x="7154613" y="3956523"/>
            <a:ext cx="1564199" cy="735664"/>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Make predictions for the target on the new data.  </a:t>
            </a:r>
          </a:p>
        </p:txBody>
      </p:sp>
      <p:sp>
        <p:nvSpPr>
          <p:cNvPr id="18" name="Shape 290">
            <a:extLst>
              <a:ext uri="{FF2B5EF4-FFF2-40B4-BE49-F238E27FC236}">
                <a16:creationId xmlns:a16="http://schemas.microsoft.com/office/drawing/2014/main" id="{2D2EC717-53D3-4DED-ABBD-FBC1EAEE62D9}"/>
              </a:ext>
            </a:extLst>
          </p:cNvPr>
          <p:cNvSpPr txBox="1"/>
          <p:nvPr/>
        </p:nvSpPr>
        <p:spPr>
          <a:xfrm>
            <a:off x="7133564" y="1889388"/>
            <a:ext cx="160629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19" name="Shape 292">
            <a:extLst>
              <a:ext uri="{FF2B5EF4-FFF2-40B4-BE49-F238E27FC236}">
                <a16:creationId xmlns:a16="http://schemas.microsoft.com/office/drawing/2014/main" id="{0656DA3D-C3E5-4017-85BF-E87801ABB5EC}"/>
              </a:ext>
            </a:extLst>
          </p:cNvPr>
          <p:cNvSpPr txBox="1"/>
          <p:nvPr/>
        </p:nvSpPr>
        <p:spPr>
          <a:xfrm>
            <a:off x="4073209" y="1889387"/>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20" name="Shape 293">
            <a:extLst>
              <a:ext uri="{FF2B5EF4-FFF2-40B4-BE49-F238E27FC236}">
                <a16:creationId xmlns:a16="http://schemas.microsoft.com/office/drawing/2014/main" id="{831C07E6-2935-43C3-9F17-8F771CA84AD0}"/>
              </a:ext>
            </a:extLst>
          </p:cNvPr>
          <p:cNvSpPr txBox="1"/>
          <p:nvPr/>
        </p:nvSpPr>
        <p:spPr>
          <a:xfrm>
            <a:off x="4117909" y="2631429"/>
            <a:ext cx="2620199" cy="508639"/>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-Will a customer buy yes or no? How much will a customer spend?</a:t>
            </a:r>
          </a:p>
        </p:txBody>
      </p:sp>
      <p:sp>
        <p:nvSpPr>
          <p:cNvPr id="21" name="Shape 294">
            <a:extLst>
              <a:ext uri="{FF2B5EF4-FFF2-40B4-BE49-F238E27FC236}">
                <a16:creationId xmlns:a16="http://schemas.microsoft.com/office/drawing/2014/main" id="{0121AB00-D320-4AB1-818E-A9C81D4AC036}"/>
              </a:ext>
            </a:extLst>
          </p:cNvPr>
          <p:cNvSpPr txBox="1"/>
          <p:nvPr/>
        </p:nvSpPr>
        <p:spPr>
          <a:xfrm>
            <a:off x="4117909" y="3038642"/>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 Will an applicant default?  When will a machine break?</a:t>
            </a:r>
          </a:p>
        </p:txBody>
      </p:sp>
      <p:sp>
        <p:nvSpPr>
          <p:cNvPr id="22" name="Shape 296">
            <a:extLst>
              <a:ext uri="{FF2B5EF4-FFF2-40B4-BE49-F238E27FC236}">
                <a16:creationId xmlns:a16="http://schemas.microsoft.com/office/drawing/2014/main" id="{6445DD1F-C5F2-4A5C-96FC-AD9C6A057ACE}"/>
              </a:ext>
            </a:extLst>
          </p:cNvPr>
          <p:cNvSpPr/>
          <p:nvPr/>
        </p:nvSpPr>
        <p:spPr>
          <a:xfrm>
            <a:off x="1444187" y="2789656"/>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3" name="Shape 297">
            <a:extLst>
              <a:ext uri="{FF2B5EF4-FFF2-40B4-BE49-F238E27FC236}">
                <a16:creationId xmlns:a16="http://schemas.microsoft.com/office/drawing/2014/main" id="{4605CDF1-BA5A-44AB-8EB2-9BF8A886E0C0}"/>
              </a:ext>
            </a:extLst>
          </p:cNvPr>
          <p:cNvPicPr preferRelativeResize="0"/>
          <p:nvPr/>
        </p:nvPicPr>
        <p:blipFill>
          <a:blip r:embed="rId2">
            <a:alphaModFix/>
          </a:blip>
          <a:stretch>
            <a:fillRect/>
          </a:stretch>
        </p:blipFill>
        <p:spPr>
          <a:xfrm>
            <a:off x="1350849" y="2917298"/>
            <a:ext cx="488781" cy="525600"/>
          </a:xfrm>
          <a:prstGeom prst="rect">
            <a:avLst/>
          </a:prstGeom>
          <a:noFill/>
          <a:ln>
            <a:noFill/>
          </a:ln>
        </p:spPr>
      </p:pic>
      <p:pic>
        <p:nvPicPr>
          <p:cNvPr id="24" name="Shape 298">
            <a:extLst>
              <a:ext uri="{FF2B5EF4-FFF2-40B4-BE49-F238E27FC236}">
                <a16:creationId xmlns:a16="http://schemas.microsoft.com/office/drawing/2014/main" id="{67309BC7-34DE-4F5A-9BFE-9C0BCA90456A}"/>
              </a:ext>
            </a:extLst>
          </p:cNvPr>
          <p:cNvPicPr preferRelativeResize="0"/>
          <p:nvPr/>
        </p:nvPicPr>
        <p:blipFill>
          <a:blip r:embed="rId3">
            <a:alphaModFix/>
          </a:blip>
          <a:stretch>
            <a:fillRect/>
          </a:stretch>
        </p:blipFill>
        <p:spPr>
          <a:xfrm>
            <a:off x="2206246" y="2695546"/>
            <a:ext cx="1571590" cy="1239449"/>
          </a:xfrm>
          <a:prstGeom prst="rect">
            <a:avLst/>
          </a:prstGeom>
          <a:noFill/>
          <a:ln>
            <a:noFill/>
          </a:ln>
        </p:spPr>
      </p:pic>
      <p:grpSp>
        <p:nvGrpSpPr>
          <p:cNvPr id="25" name="Shape 299">
            <a:extLst>
              <a:ext uri="{FF2B5EF4-FFF2-40B4-BE49-F238E27FC236}">
                <a16:creationId xmlns:a16="http://schemas.microsoft.com/office/drawing/2014/main" id="{41316317-FC53-4748-95B7-8CC8A8532066}"/>
              </a:ext>
            </a:extLst>
          </p:cNvPr>
          <p:cNvGrpSpPr/>
          <p:nvPr/>
        </p:nvGrpSpPr>
        <p:grpSpPr>
          <a:xfrm>
            <a:off x="7001844" y="2541497"/>
            <a:ext cx="1869736" cy="1124344"/>
            <a:chOff x="7143751" y="2114551"/>
            <a:chExt cx="1869736" cy="1124344"/>
          </a:xfrm>
        </p:grpSpPr>
        <p:grpSp>
          <p:nvGrpSpPr>
            <p:cNvPr id="26" name="Shape 300">
              <a:extLst>
                <a:ext uri="{FF2B5EF4-FFF2-40B4-BE49-F238E27FC236}">
                  <a16:creationId xmlns:a16="http://schemas.microsoft.com/office/drawing/2014/main" id="{C16932D2-2E6E-4E3E-95DF-170747ED04A3}"/>
                </a:ext>
              </a:extLst>
            </p:cNvPr>
            <p:cNvGrpSpPr/>
            <p:nvPr/>
          </p:nvGrpSpPr>
          <p:grpSpPr>
            <a:xfrm>
              <a:off x="7775499" y="2322154"/>
              <a:ext cx="980207" cy="916741"/>
              <a:chOff x="4044183" y="930773"/>
              <a:chExt cx="806091" cy="730296"/>
            </a:xfrm>
          </p:grpSpPr>
          <p:sp>
            <p:nvSpPr>
              <p:cNvPr id="30" name="Shape 301">
                <a:extLst>
                  <a:ext uri="{FF2B5EF4-FFF2-40B4-BE49-F238E27FC236}">
                    <a16:creationId xmlns:a16="http://schemas.microsoft.com/office/drawing/2014/main" id="{B14D9B44-D24B-4363-A7CA-08F873A55B81}"/>
                  </a:ext>
                </a:extLst>
              </p:cNvPr>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1" name="Shape 302">
                <a:extLst>
                  <a:ext uri="{FF2B5EF4-FFF2-40B4-BE49-F238E27FC236}">
                    <a16:creationId xmlns:a16="http://schemas.microsoft.com/office/drawing/2014/main" id="{E8A3D05E-D2A3-4A73-A968-874034906CF9}"/>
                  </a:ext>
                </a:extLst>
              </p:cNvPr>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2" name="Shape 303">
                <a:extLst>
                  <a:ext uri="{FF2B5EF4-FFF2-40B4-BE49-F238E27FC236}">
                    <a16:creationId xmlns:a16="http://schemas.microsoft.com/office/drawing/2014/main" id="{12759A16-DEA8-4A6A-8994-2C0103C299E6}"/>
                  </a:ext>
                </a:extLst>
              </p:cNvPr>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3" name="Shape 304">
                <a:extLst>
                  <a:ext uri="{FF2B5EF4-FFF2-40B4-BE49-F238E27FC236}">
                    <a16:creationId xmlns:a16="http://schemas.microsoft.com/office/drawing/2014/main" id="{C387BBBD-5D9D-40DB-BE82-9275CD2717C7}"/>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27" name="Shape 305">
              <a:extLst>
                <a:ext uri="{FF2B5EF4-FFF2-40B4-BE49-F238E27FC236}">
                  <a16:creationId xmlns:a16="http://schemas.microsoft.com/office/drawing/2014/main" id="{E77BFAA6-78F2-4910-945F-9D2682BAD5D5}"/>
                </a:ext>
              </a:extLst>
            </p:cNvPr>
            <p:cNvPicPr preferRelativeResize="0"/>
            <p:nvPr/>
          </p:nvPicPr>
          <p:blipFill>
            <a:blip r:embed="rId3">
              <a:alphaModFix/>
            </a:blip>
            <a:stretch>
              <a:fillRect/>
            </a:stretch>
          </p:blipFill>
          <p:spPr>
            <a:xfrm>
              <a:off x="7143751" y="2114551"/>
              <a:ext cx="860362" cy="638998"/>
            </a:xfrm>
            <a:prstGeom prst="rect">
              <a:avLst/>
            </a:prstGeom>
            <a:noFill/>
            <a:ln>
              <a:noFill/>
            </a:ln>
          </p:spPr>
        </p:pic>
        <p:cxnSp>
          <p:nvCxnSpPr>
            <p:cNvPr id="28" name="Shape 306">
              <a:extLst>
                <a:ext uri="{FF2B5EF4-FFF2-40B4-BE49-F238E27FC236}">
                  <a16:creationId xmlns:a16="http://schemas.microsoft.com/office/drawing/2014/main" id="{821BB7C8-EEAB-4B95-82B3-78E894CF6A80}"/>
                </a:ext>
              </a:extLst>
            </p:cNvPr>
            <p:cNvCxnSpPr>
              <a:endCxn id="29" idx="1"/>
            </p:cNvCxnSpPr>
            <p:nvPr/>
          </p:nvCxnSpPr>
          <p:spPr>
            <a:xfrm>
              <a:off x="7937387" y="2631113"/>
              <a:ext cx="910200" cy="149400"/>
            </a:xfrm>
            <a:prstGeom prst="straightConnector1">
              <a:avLst/>
            </a:prstGeom>
            <a:noFill/>
            <a:ln w="9525" cap="flat" cmpd="sng">
              <a:solidFill>
                <a:schemeClr val="dk2"/>
              </a:solidFill>
              <a:prstDash val="solid"/>
              <a:round/>
              <a:headEnd type="none" w="lg" len="lg"/>
              <a:tailEnd type="triangle" w="lg" len="lg"/>
            </a:ln>
          </p:spPr>
        </p:cxnSp>
        <p:sp>
          <p:nvSpPr>
            <p:cNvPr id="29" name="Shape 307">
              <a:extLst>
                <a:ext uri="{FF2B5EF4-FFF2-40B4-BE49-F238E27FC236}">
                  <a16:creationId xmlns:a16="http://schemas.microsoft.com/office/drawing/2014/main" id="{42D1DBA9-0D7A-4331-88FA-79C8524A703C}"/>
                </a:ext>
              </a:extLst>
            </p:cNvPr>
            <p:cNvSpPr/>
            <p:nvPr/>
          </p:nvSpPr>
          <p:spPr>
            <a:xfrm>
              <a:off x="8847587" y="2322263"/>
              <a:ext cx="165900" cy="916500"/>
            </a:xfrm>
            <a:prstGeom prst="rect">
              <a:avLst/>
            </a:prstGeom>
            <a:solidFill>
              <a:srgbClr val="3C8AC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cxnSp>
        <p:nvCxnSpPr>
          <p:cNvPr id="34" name="Shape 308">
            <a:extLst>
              <a:ext uri="{FF2B5EF4-FFF2-40B4-BE49-F238E27FC236}">
                <a16:creationId xmlns:a16="http://schemas.microsoft.com/office/drawing/2014/main" id="{AB810761-D369-4074-B6FA-C5064A740985}"/>
              </a:ext>
            </a:extLst>
          </p:cNvPr>
          <p:cNvCxnSpPr/>
          <p:nvPr/>
        </p:nvCxnSpPr>
        <p:spPr>
          <a:xfrm>
            <a:off x="334750" y="3975466"/>
            <a:ext cx="8220600" cy="0"/>
          </a:xfrm>
          <a:prstGeom prst="straightConnector1">
            <a:avLst/>
          </a:prstGeom>
          <a:noFill/>
          <a:ln w="9525" cap="flat" cmpd="sng">
            <a:solidFill>
              <a:schemeClr val="accent6"/>
            </a:solidFill>
            <a:prstDash val="solid"/>
            <a:round/>
            <a:headEnd type="none" w="lg" len="lg"/>
            <a:tailEnd type="triangle" w="lg" len="lg"/>
          </a:ln>
        </p:spPr>
      </p:cxnSp>
      <p:cxnSp>
        <p:nvCxnSpPr>
          <p:cNvPr id="35" name="Straight Connector 34">
            <a:extLst>
              <a:ext uri="{FF2B5EF4-FFF2-40B4-BE49-F238E27FC236}">
                <a16:creationId xmlns:a16="http://schemas.microsoft.com/office/drawing/2014/main" id="{FAB1C168-0F77-124F-BE06-F43A61A51CE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7287B8-E24C-0646-AF90-22893D28491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76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0" grpId="0"/>
      <p:bldP spid="21" grpId="0"/>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BB200-FD53-443C-A445-1CEB0D6AF095}"/>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73278885-94D7-46C5-A6EF-8284E42A997B}"/>
              </a:ext>
            </a:extLst>
          </p:cNvPr>
          <p:cNvSpPr>
            <a:spLocks noGrp="1"/>
          </p:cNvSpPr>
          <p:nvPr>
            <p:ph type="title"/>
          </p:nvPr>
        </p:nvSpPr>
        <p:spPr/>
        <p:txBody>
          <a:bodyPr/>
          <a:lstStyle/>
          <a:p>
            <a:r>
              <a:rPr lang="en-US" dirty="0"/>
              <a:t>Supervised Learning</a:t>
            </a:r>
          </a:p>
        </p:txBody>
      </p:sp>
      <p:sp>
        <p:nvSpPr>
          <p:cNvPr id="4" name="Footer Placeholder 3">
            <a:extLst>
              <a:ext uri="{FF2B5EF4-FFF2-40B4-BE49-F238E27FC236}">
                <a16:creationId xmlns:a16="http://schemas.microsoft.com/office/drawing/2014/main" id="{628E2758-EAB0-48B2-A657-DA1A3686F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13D23F0-EACF-4BCF-928D-60A2538E152B}"/>
              </a:ext>
            </a:extLst>
          </p:cNvPr>
          <p:cNvSpPr>
            <a:spLocks noGrp="1"/>
          </p:cNvSpPr>
          <p:nvPr>
            <p:ph type="sldNum" sz="quarter" idx="4"/>
          </p:nvPr>
        </p:nvSpPr>
        <p:spPr/>
        <p:txBody>
          <a:bodyPr/>
          <a:lstStyle/>
          <a:p>
            <a:fld id="{37290FF7-652B-4475-AEAB-8B1A5D23AE09}" type="slidenum">
              <a:rPr lang="en-US" smtClean="0"/>
              <a:pPr/>
              <a:t>17</a:t>
            </a:fld>
            <a:endParaRPr lang="en-US" dirty="0"/>
          </a:p>
        </p:txBody>
      </p:sp>
      <p:sp>
        <p:nvSpPr>
          <p:cNvPr id="6" name="Shape 278">
            <a:extLst>
              <a:ext uri="{FF2B5EF4-FFF2-40B4-BE49-F238E27FC236}">
                <a16:creationId xmlns:a16="http://schemas.microsoft.com/office/drawing/2014/main" id="{914AFED0-5CA1-4EEB-B9AD-33A2C567EACA}"/>
              </a:ext>
            </a:extLst>
          </p:cNvPr>
          <p:cNvSpPr txBox="1"/>
          <p:nvPr/>
        </p:nvSpPr>
        <p:spPr>
          <a:xfrm>
            <a:off x="2674714" y="1211706"/>
            <a:ext cx="6400800" cy="441526"/>
          </a:xfrm>
          <a:prstGeom prst="rect">
            <a:avLst/>
          </a:prstGeom>
          <a:solidFill>
            <a:schemeClr val="accent2"/>
          </a:solidFill>
          <a:ln>
            <a:noFill/>
          </a:ln>
        </p:spPr>
        <p:txBody>
          <a:bodyPr lIns="91425" tIns="91425" rIns="91425" bIns="91425" anchor="t" anchorCtr="0">
            <a:noAutofit/>
          </a:bodyPr>
          <a:lstStyle/>
          <a:p>
            <a:r>
              <a:rPr lang="en" sz="2000" dirty="0">
                <a:solidFill>
                  <a:srgbClr val="FFFFFF"/>
                </a:solidFill>
                <a:latin typeface="Open Sans"/>
                <a:ea typeface="Open Sans"/>
                <a:cs typeface="Open Sans"/>
                <a:sym typeface="Open Sans"/>
              </a:rPr>
              <a:t>Output from LSA are “x-variables” </a:t>
            </a:r>
          </a:p>
        </p:txBody>
      </p:sp>
      <p:grpSp>
        <p:nvGrpSpPr>
          <p:cNvPr id="8" name="Shape 280">
            <a:extLst>
              <a:ext uri="{FF2B5EF4-FFF2-40B4-BE49-F238E27FC236}">
                <a16:creationId xmlns:a16="http://schemas.microsoft.com/office/drawing/2014/main" id="{89D91387-F3AF-4970-B655-1BAB74AD1B9B}"/>
              </a:ext>
            </a:extLst>
          </p:cNvPr>
          <p:cNvGrpSpPr/>
          <p:nvPr/>
        </p:nvGrpSpPr>
        <p:grpSpPr>
          <a:xfrm>
            <a:off x="2767276" y="1861518"/>
            <a:ext cx="980217" cy="916620"/>
            <a:chOff x="4044175" y="930800"/>
            <a:chExt cx="806099" cy="730199"/>
          </a:xfrm>
        </p:grpSpPr>
        <p:sp>
          <p:nvSpPr>
            <p:cNvPr id="9" name="Shape 281">
              <a:extLst>
                <a:ext uri="{FF2B5EF4-FFF2-40B4-BE49-F238E27FC236}">
                  <a16:creationId xmlns:a16="http://schemas.microsoft.com/office/drawing/2014/main" id="{9466159C-F683-4701-8EE6-240B15CE49C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a:extLst>
                <a:ext uri="{FF2B5EF4-FFF2-40B4-BE49-F238E27FC236}">
                  <a16:creationId xmlns:a16="http://schemas.microsoft.com/office/drawing/2014/main" id="{397336C6-986A-4222-8529-A81F1650FA7C}"/>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a:extLst>
                <a:ext uri="{FF2B5EF4-FFF2-40B4-BE49-F238E27FC236}">
                  <a16:creationId xmlns:a16="http://schemas.microsoft.com/office/drawing/2014/main" id="{BAA57546-2820-4A33-AA79-9E90A0CC752B}"/>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a:extLst>
                <a:ext uri="{FF2B5EF4-FFF2-40B4-BE49-F238E27FC236}">
                  <a16:creationId xmlns:a16="http://schemas.microsoft.com/office/drawing/2014/main" id="{207050D0-A7CB-4C7B-A0BF-FEF395EEF480}"/>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a:extLst>
              <a:ext uri="{FF2B5EF4-FFF2-40B4-BE49-F238E27FC236}">
                <a16:creationId xmlns:a16="http://schemas.microsoft.com/office/drawing/2014/main" id="{C4E3B576-7840-41EE-B54D-02E70DEFD9F5}"/>
              </a:ext>
            </a:extLst>
          </p:cNvPr>
          <p:cNvSpPr txBox="1"/>
          <p:nvPr/>
        </p:nvSpPr>
        <p:spPr>
          <a:xfrm>
            <a:off x="395900" y="1889388"/>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5" name="Shape 287">
            <a:extLst>
              <a:ext uri="{FF2B5EF4-FFF2-40B4-BE49-F238E27FC236}">
                <a16:creationId xmlns:a16="http://schemas.microsoft.com/office/drawing/2014/main" id="{226197BF-BB15-426F-BE12-7DC2402E3B38}"/>
              </a:ext>
            </a:extLst>
          </p:cNvPr>
          <p:cNvSpPr txBox="1"/>
          <p:nvPr/>
        </p:nvSpPr>
        <p:spPr>
          <a:xfrm>
            <a:off x="0" y="3956522"/>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22" name="Shape 296">
            <a:extLst>
              <a:ext uri="{FF2B5EF4-FFF2-40B4-BE49-F238E27FC236}">
                <a16:creationId xmlns:a16="http://schemas.microsoft.com/office/drawing/2014/main" id="{6445DD1F-C5F2-4A5C-96FC-AD9C6A057ACE}"/>
              </a:ext>
            </a:extLst>
          </p:cNvPr>
          <p:cNvSpPr/>
          <p:nvPr/>
        </p:nvSpPr>
        <p:spPr>
          <a:xfrm>
            <a:off x="1444187" y="2789656"/>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3" name="Shape 297">
            <a:extLst>
              <a:ext uri="{FF2B5EF4-FFF2-40B4-BE49-F238E27FC236}">
                <a16:creationId xmlns:a16="http://schemas.microsoft.com/office/drawing/2014/main" id="{4605CDF1-BA5A-44AB-8EB2-9BF8A886E0C0}"/>
              </a:ext>
            </a:extLst>
          </p:cNvPr>
          <p:cNvPicPr preferRelativeResize="0"/>
          <p:nvPr/>
        </p:nvPicPr>
        <p:blipFill>
          <a:blip r:embed="rId2">
            <a:alphaModFix/>
          </a:blip>
          <a:stretch>
            <a:fillRect/>
          </a:stretch>
        </p:blipFill>
        <p:spPr>
          <a:xfrm>
            <a:off x="1350849" y="2917298"/>
            <a:ext cx="488781" cy="525600"/>
          </a:xfrm>
          <a:prstGeom prst="rect">
            <a:avLst/>
          </a:prstGeom>
          <a:noFill/>
          <a:ln>
            <a:noFill/>
          </a:ln>
        </p:spPr>
      </p:pic>
      <p:cxnSp>
        <p:nvCxnSpPr>
          <p:cNvPr id="35" name="Straight Connector 34">
            <a:extLst>
              <a:ext uri="{FF2B5EF4-FFF2-40B4-BE49-F238E27FC236}">
                <a16:creationId xmlns:a16="http://schemas.microsoft.com/office/drawing/2014/main" id="{FAB1C168-0F77-124F-BE06-F43A61A51CE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2" name="Picture 41" descr="A close up of text on a white background&#10;&#10;Description automatically generated">
            <a:extLst>
              <a:ext uri="{FF2B5EF4-FFF2-40B4-BE49-F238E27FC236}">
                <a16:creationId xmlns:a16="http://schemas.microsoft.com/office/drawing/2014/main" id="{E934970E-E11D-6F42-B8E7-9F7FDACCD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4022" y="1790516"/>
            <a:ext cx="5245958" cy="1058625"/>
          </a:xfrm>
          <a:prstGeom prst="rect">
            <a:avLst/>
          </a:prstGeom>
        </p:spPr>
      </p:pic>
      <p:grpSp>
        <p:nvGrpSpPr>
          <p:cNvPr id="43" name="Shape 280">
            <a:extLst>
              <a:ext uri="{FF2B5EF4-FFF2-40B4-BE49-F238E27FC236}">
                <a16:creationId xmlns:a16="http://schemas.microsoft.com/office/drawing/2014/main" id="{0E2581E0-722D-EA4B-AB90-CB6205095D9A}"/>
              </a:ext>
            </a:extLst>
          </p:cNvPr>
          <p:cNvGrpSpPr/>
          <p:nvPr/>
        </p:nvGrpSpPr>
        <p:grpSpPr>
          <a:xfrm>
            <a:off x="325016" y="2776109"/>
            <a:ext cx="980217" cy="916620"/>
            <a:chOff x="4044175" y="930800"/>
            <a:chExt cx="806099" cy="730199"/>
          </a:xfrm>
        </p:grpSpPr>
        <p:sp>
          <p:nvSpPr>
            <p:cNvPr id="44" name="Shape 281">
              <a:extLst>
                <a:ext uri="{FF2B5EF4-FFF2-40B4-BE49-F238E27FC236}">
                  <a16:creationId xmlns:a16="http://schemas.microsoft.com/office/drawing/2014/main" id="{637ADEB1-3E28-CE46-8DC8-51CBFF20611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5" name="Shape 282">
              <a:extLst>
                <a:ext uri="{FF2B5EF4-FFF2-40B4-BE49-F238E27FC236}">
                  <a16:creationId xmlns:a16="http://schemas.microsoft.com/office/drawing/2014/main" id="{A43211B7-F73C-4145-A2DC-597967CE6034}"/>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6" name="Shape 283">
              <a:extLst>
                <a:ext uri="{FF2B5EF4-FFF2-40B4-BE49-F238E27FC236}">
                  <a16:creationId xmlns:a16="http://schemas.microsoft.com/office/drawing/2014/main" id="{8A6B1A86-EB56-8A4B-BAE5-CF57E195A29A}"/>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7" name="Shape 284">
              <a:extLst>
                <a:ext uri="{FF2B5EF4-FFF2-40B4-BE49-F238E27FC236}">
                  <a16:creationId xmlns:a16="http://schemas.microsoft.com/office/drawing/2014/main" id="{AACE1741-21CC-8D42-8977-A52C9868CBEF}"/>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48" name="Shape 278">
            <a:extLst>
              <a:ext uri="{FF2B5EF4-FFF2-40B4-BE49-F238E27FC236}">
                <a16:creationId xmlns:a16="http://schemas.microsoft.com/office/drawing/2014/main" id="{DD0F117C-A3AA-BE4F-81CE-0389CCEFED66}"/>
              </a:ext>
            </a:extLst>
          </p:cNvPr>
          <p:cNvSpPr txBox="1"/>
          <p:nvPr/>
        </p:nvSpPr>
        <p:spPr>
          <a:xfrm>
            <a:off x="2674714" y="3366527"/>
            <a:ext cx="6400800" cy="441526"/>
          </a:xfrm>
          <a:prstGeom prst="rect">
            <a:avLst/>
          </a:prstGeom>
          <a:solidFill>
            <a:schemeClr val="accent2"/>
          </a:solidFill>
          <a:ln>
            <a:noFill/>
          </a:ln>
        </p:spPr>
        <p:txBody>
          <a:bodyPr lIns="91425" tIns="91425" rIns="91425" bIns="91425" anchor="t" anchorCtr="0">
            <a:noAutofit/>
          </a:bodyPr>
          <a:lstStyle/>
          <a:p>
            <a:r>
              <a:rPr lang="en" sz="2000" dirty="0">
                <a:solidFill>
                  <a:srgbClr val="FFFFFF"/>
                </a:solidFill>
                <a:latin typeface="Open Sans"/>
                <a:ea typeface="Open Sans"/>
                <a:cs typeface="Open Sans"/>
                <a:sym typeface="Open Sans"/>
              </a:rPr>
              <a:t>The label is ”y-variable”</a:t>
            </a:r>
          </a:p>
        </p:txBody>
      </p:sp>
      <p:sp>
        <p:nvSpPr>
          <p:cNvPr id="49" name="Shape 296">
            <a:extLst>
              <a:ext uri="{FF2B5EF4-FFF2-40B4-BE49-F238E27FC236}">
                <a16:creationId xmlns:a16="http://schemas.microsoft.com/office/drawing/2014/main" id="{29744AD7-22A9-CE41-A3FE-9BAFD5AA9FCB}"/>
              </a:ext>
            </a:extLst>
          </p:cNvPr>
          <p:cNvSpPr/>
          <p:nvPr/>
        </p:nvSpPr>
        <p:spPr>
          <a:xfrm>
            <a:off x="2676722" y="4018502"/>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50" name="Triangle 49">
            <a:extLst>
              <a:ext uri="{FF2B5EF4-FFF2-40B4-BE49-F238E27FC236}">
                <a16:creationId xmlns:a16="http://schemas.microsoft.com/office/drawing/2014/main" id="{813CCBD1-A807-7D45-91EA-C227747F14F5}"/>
              </a:ext>
            </a:extLst>
          </p:cNvPr>
          <p:cNvSpPr/>
          <p:nvPr/>
        </p:nvSpPr>
        <p:spPr>
          <a:xfrm rot="5400000">
            <a:off x="127323" y="3356659"/>
            <a:ext cx="4305782" cy="486137"/>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B1390A49-39DA-9C4B-BAEB-4B5BC74B9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392" y="3973170"/>
            <a:ext cx="6166491" cy="1013331"/>
          </a:xfrm>
          <a:prstGeom prst="rect">
            <a:avLst/>
          </a:prstGeom>
        </p:spPr>
      </p:pic>
    </p:spTree>
    <p:extLst>
      <p:ext uri="{BB962C8B-B14F-4D97-AF65-F5344CB8AC3E}">
        <p14:creationId xmlns:p14="http://schemas.microsoft.com/office/powerpoint/2010/main" val="274747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8" grpId="0" animBg="1"/>
      <p:bldP spid="4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175604-D216-E245-8AB6-A881D336EA58}"/>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09E09886-2096-4B46-92B6-6780AEDA3FED}"/>
              </a:ext>
            </a:extLst>
          </p:cNvPr>
          <p:cNvSpPr>
            <a:spLocks noGrp="1"/>
          </p:cNvSpPr>
          <p:nvPr>
            <p:ph type="title"/>
          </p:nvPr>
        </p:nvSpPr>
        <p:spPr>
          <a:xfrm>
            <a:off x="0" y="365126"/>
            <a:ext cx="9144000" cy="591477"/>
          </a:xfrm>
        </p:spPr>
        <p:txBody>
          <a:bodyPr/>
          <a:lstStyle/>
          <a:p>
            <a:r>
              <a:rPr lang="en-US" sz="2800" dirty="0"/>
              <a:t>The modeling function usually needs a matrix with both.</a:t>
            </a:r>
          </a:p>
        </p:txBody>
      </p:sp>
      <p:sp>
        <p:nvSpPr>
          <p:cNvPr id="4" name="Footer Placeholder 3">
            <a:extLst>
              <a:ext uri="{FF2B5EF4-FFF2-40B4-BE49-F238E27FC236}">
                <a16:creationId xmlns:a16="http://schemas.microsoft.com/office/drawing/2014/main" id="{4B4533A7-8555-A74A-85CA-0E9F08CCA697}"/>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172FF9D8-E14C-BB45-8071-6F741E1E0C2A}"/>
              </a:ext>
            </a:extLst>
          </p:cNvPr>
          <p:cNvSpPr>
            <a:spLocks noGrp="1"/>
          </p:cNvSpPr>
          <p:nvPr>
            <p:ph type="sldNum" sz="quarter" idx="4"/>
          </p:nvPr>
        </p:nvSpPr>
        <p:spPr/>
        <p:txBody>
          <a:bodyPr/>
          <a:lstStyle/>
          <a:p>
            <a:fld id="{37290FF7-652B-4475-AEAB-8B1A5D23AE09}" type="slidenum">
              <a:rPr lang="en-US" smtClean="0"/>
              <a:pPr/>
              <a:t>18</a:t>
            </a:fld>
            <a:endParaRPr lang="en-US" dirty="0"/>
          </a:p>
        </p:txBody>
      </p:sp>
      <p:pic>
        <p:nvPicPr>
          <p:cNvPr id="7" name="Picture 6" descr="A close up of text on a white background&#10;&#10;Description automatically generated">
            <a:extLst>
              <a:ext uri="{FF2B5EF4-FFF2-40B4-BE49-F238E27FC236}">
                <a16:creationId xmlns:a16="http://schemas.microsoft.com/office/drawing/2014/main" id="{00135589-AA9E-3540-B627-5E651AE35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8542"/>
            <a:ext cx="9144000" cy="3500916"/>
          </a:xfrm>
          <a:prstGeom prst="rect">
            <a:avLst/>
          </a:prstGeom>
        </p:spPr>
      </p:pic>
    </p:spTree>
    <p:extLst>
      <p:ext uri="{BB962C8B-B14F-4D97-AF65-F5344CB8AC3E}">
        <p14:creationId xmlns:p14="http://schemas.microsoft.com/office/powerpoint/2010/main" val="1811853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0468EF-14F7-1E43-8551-8BAFBA7E4120}"/>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7D13CF35-6F34-1E47-881D-AB1366331803}"/>
              </a:ext>
            </a:extLst>
          </p:cNvPr>
          <p:cNvSpPr>
            <a:spLocks noGrp="1"/>
          </p:cNvSpPr>
          <p:nvPr>
            <p:ph type="title"/>
          </p:nvPr>
        </p:nvSpPr>
        <p:spPr/>
        <p:txBody>
          <a:bodyPr/>
          <a:lstStyle/>
          <a:p>
            <a:r>
              <a:rPr lang="en-US" dirty="0"/>
              <a:t>Let’s open </a:t>
            </a:r>
            <a:r>
              <a:rPr lang="en-US" dirty="0" err="1"/>
              <a:t>live_A_lsa_for</a:t>
            </a:r>
            <a:r>
              <a:rPr lang="en-US" dirty="0"/>
              <a:t> </a:t>
            </a:r>
            <a:r>
              <a:rPr lang="en-US" dirty="0" err="1"/>
              <a:t>modeling.R</a:t>
            </a:r>
            <a:endParaRPr lang="en-US" dirty="0"/>
          </a:p>
        </p:txBody>
      </p:sp>
      <p:sp>
        <p:nvSpPr>
          <p:cNvPr id="4" name="Footer Placeholder 3">
            <a:extLst>
              <a:ext uri="{FF2B5EF4-FFF2-40B4-BE49-F238E27FC236}">
                <a16:creationId xmlns:a16="http://schemas.microsoft.com/office/drawing/2014/main" id="{15771A5B-834B-5242-BD14-B381CBAA664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7269A786-8100-1944-9E2C-FE1C6FB53B5F}"/>
              </a:ext>
            </a:extLst>
          </p:cNvPr>
          <p:cNvSpPr>
            <a:spLocks noGrp="1"/>
          </p:cNvSpPr>
          <p:nvPr>
            <p:ph type="sldNum" sz="quarter" idx="4"/>
          </p:nvPr>
        </p:nvSpPr>
        <p:spPr/>
        <p:txBody>
          <a:bodyPr/>
          <a:lstStyle/>
          <a:p>
            <a:fld id="{37290FF7-652B-4475-AEAB-8B1A5D23AE09}" type="slidenum">
              <a:rPr lang="en-US" smtClean="0"/>
              <a:pPr/>
              <a:t>19</a:t>
            </a:fld>
            <a:endParaRPr lang="en-US" dirty="0"/>
          </a:p>
        </p:txBody>
      </p:sp>
      <p:cxnSp>
        <p:nvCxnSpPr>
          <p:cNvPr id="7" name="Straight Connector 6">
            <a:extLst>
              <a:ext uri="{FF2B5EF4-FFF2-40B4-BE49-F238E27FC236}">
                <a16:creationId xmlns:a16="http://schemas.microsoft.com/office/drawing/2014/main" id="{38299A0D-D06E-704C-907D-91D2FAFD7DE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FE2BC72-1CD2-3148-AB98-C03AD563006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373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Latent Semantic Analysis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2</a:t>
            </a:fld>
            <a:endParaRPr lang="en-US" dirty="0"/>
          </a:p>
        </p:txBody>
      </p:sp>
      <p:sp>
        <p:nvSpPr>
          <p:cNvPr id="6" name="TextBox 5">
            <a:extLst>
              <a:ext uri="{FF2B5EF4-FFF2-40B4-BE49-F238E27FC236}">
                <a16:creationId xmlns:a16="http://schemas.microsoft.com/office/drawing/2014/main" id="{377555FA-8C87-0143-A946-6DC68B5DEFE5}"/>
              </a:ext>
            </a:extLst>
          </p:cNvPr>
          <p:cNvSpPr txBox="1"/>
          <p:nvPr/>
        </p:nvSpPr>
        <p:spPr>
          <a:xfrm>
            <a:off x="147050" y="1492626"/>
            <a:ext cx="8862479" cy="646331"/>
          </a:xfrm>
          <a:prstGeom prst="rect">
            <a:avLst/>
          </a:prstGeom>
          <a:noFill/>
        </p:spPr>
        <p:txBody>
          <a:bodyPr wrap="square" rtlCol="0">
            <a:spAutoFit/>
          </a:bodyPr>
          <a:lstStyle/>
          <a:p>
            <a:r>
              <a:rPr lang="en-US" dirty="0"/>
              <a:t>In text LSA – Latent Semantic Analysis</a:t>
            </a:r>
          </a:p>
          <a:p>
            <a:r>
              <a:rPr lang="en-US" dirty="0"/>
              <a:t>	</a:t>
            </a:r>
            <a:r>
              <a:rPr lang="en-US" sz="1400" dirty="0"/>
              <a:t>High dimensional data (text values) can be approximated </a:t>
            </a:r>
            <a:r>
              <a:rPr lang="en-US" sz="1400" dirty="0">
                <a:highlight>
                  <a:srgbClr val="FFFF00"/>
                </a:highlight>
              </a:rPr>
              <a:t>by “singular value decomposition” (SVD)</a:t>
            </a:r>
            <a:endParaRPr lang="en-US" dirty="0">
              <a:highlight>
                <a:srgbClr val="FFFF00"/>
              </a:highlight>
            </a:endParaRPr>
          </a:p>
        </p:txBody>
      </p:sp>
      <p:graphicFrame>
        <p:nvGraphicFramePr>
          <p:cNvPr id="9" name="Table 8">
            <a:extLst>
              <a:ext uri="{FF2B5EF4-FFF2-40B4-BE49-F238E27FC236}">
                <a16:creationId xmlns:a16="http://schemas.microsoft.com/office/drawing/2014/main" id="{3D3C556D-3037-6448-A809-136D4A32467C}"/>
              </a:ext>
            </a:extLst>
          </p:cNvPr>
          <p:cNvGraphicFramePr>
            <a:graphicFrameLocks noGrp="1"/>
          </p:cNvGraphicFramePr>
          <p:nvPr>
            <p:extLst>
              <p:ext uri="{D42A27DB-BD31-4B8C-83A1-F6EECF244321}">
                <p14:modId xmlns:p14="http://schemas.microsoft.com/office/powerpoint/2010/main" val="1727522060"/>
              </p:ext>
            </p:extLst>
          </p:nvPr>
        </p:nvGraphicFramePr>
        <p:xfrm>
          <a:off x="565213" y="2713429"/>
          <a:ext cx="2476500" cy="1993900"/>
        </p:xfrm>
        <a:graphic>
          <a:graphicData uri="http://schemas.openxmlformats.org/drawingml/2006/table">
            <a:tbl>
              <a:tblPr firstRow="1" bandRow="1">
                <a:tableStyleId>{5C22544A-7EE6-4342-B048-85BDC9FD1C3A}</a:tableStyleId>
              </a:tblPr>
              <a:tblGrid>
                <a:gridCol w="825500">
                  <a:extLst>
                    <a:ext uri="{9D8B030D-6E8A-4147-A177-3AD203B41FA5}">
                      <a16:colId xmlns:a16="http://schemas.microsoft.com/office/drawing/2014/main" val="3495515670"/>
                    </a:ext>
                  </a:extLst>
                </a:gridCol>
                <a:gridCol w="825500">
                  <a:extLst>
                    <a:ext uri="{9D8B030D-6E8A-4147-A177-3AD203B41FA5}">
                      <a16:colId xmlns:a16="http://schemas.microsoft.com/office/drawing/2014/main" val="2988364203"/>
                    </a:ext>
                  </a:extLst>
                </a:gridCol>
                <a:gridCol w="825500">
                  <a:extLst>
                    <a:ext uri="{9D8B030D-6E8A-4147-A177-3AD203B41FA5}">
                      <a16:colId xmlns:a16="http://schemas.microsoft.com/office/drawing/2014/main" val="2382539213"/>
                    </a:ext>
                  </a:extLst>
                </a:gridCol>
              </a:tblGrid>
              <a:tr h="317500">
                <a:tc>
                  <a:txBody>
                    <a:bodyPr/>
                    <a:lstStyle/>
                    <a:p>
                      <a:pPr algn="ctr" fontAlgn="t"/>
                      <a:r>
                        <a:rPr lang="en-US" sz="1800" u="none" strike="noStrike">
                          <a:effectLst/>
                        </a:rPr>
                        <a:t> </a:t>
                      </a:r>
                      <a:endParaRPr lang="en-US" sz="1800" b="0" i="0" u="none" strike="noStrike">
                        <a:solidFill>
                          <a:srgbClr val="000000"/>
                        </a:solidFill>
                        <a:effectLst/>
                        <a:latin typeface="Arial" panose="020B0604020202020204" pitchFamily="34" charset="0"/>
                      </a:endParaRPr>
                    </a:p>
                  </a:txBody>
                  <a:tcPr marL="9525" marR="9525" marT="9525" marB="0"/>
                </a:tc>
                <a:tc>
                  <a:txBody>
                    <a:bodyPr/>
                    <a:lstStyle/>
                    <a:p>
                      <a:pPr algn="ctr" rtl="0" fontAlgn="ctr"/>
                      <a:r>
                        <a:rPr lang="en-US" sz="1350" u="none" strike="noStrike">
                          <a:effectLst/>
                        </a:rPr>
                        <a:t>Doc1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Doc2</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2353340"/>
                  </a:ext>
                </a:extLst>
              </a:tr>
              <a:tr h="279400">
                <a:tc>
                  <a:txBody>
                    <a:bodyPr/>
                    <a:lstStyle/>
                    <a:p>
                      <a:pPr algn="ctr" rtl="0" fontAlgn="ctr"/>
                      <a:r>
                        <a:rPr lang="en-US" sz="1350" u="none" strike="noStrike">
                          <a:effectLst/>
                        </a:rPr>
                        <a:t>TermA</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10</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6</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42724320"/>
                  </a:ext>
                </a:extLst>
              </a:tr>
              <a:tr h="279400">
                <a:tc>
                  <a:txBody>
                    <a:bodyPr/>
                    <a:lstStyle/>
                    <a:p>
                      <a:pPr algn="ctr" rtl="0" fontAlgn="ctr"/>
                      <a:r>
                        <a:rPr lang="en-US" sz="1350" u="none" strike="noStrike">
                          <a:effectLst/>
                        </a:rPr>
                        <a:t>TermB</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4</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99549813"/>
                  </a:ext>
                </a:extLst>
              </a:tr>
              <a:tr h="279400">
                <a:tc>
                  <a:txBody>
                    <a:bodyPr/>
                    <a:lstStyle/>
                    <a:p>
                      <a:pPr algn="ctr" rtl="0" fontAlgn="ctr"/>
                      <a:r>
                        <a:rPr lang="en-US" sz="1350" u="none" strike="noStrike">
                          <a:effectLst/>
                        </a:rPr>
                        <a:t>TermC</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8</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5</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77115850"/>
                  </a:ext>
                </a:extLst>
              </a:tr>
              <a:tr h="279400">
                <a:tc>
                  <a:txBody>
                    <a:bodyPr/>
                    <a:lstStyle/>
                    <a:p>
                      <a:pPr algn="ctr" rtl="0" fontAlgn="ctr"/>
                      <a:r>
                        <a:rPr lang="en-US" sz="1350" u="none" strike="noStrike">
                          <a:effectLst/>
                        </a:rPr>
                        <a:t>TermD</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3</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3</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6866773"/>
                  </a:ext>
                </a:extLst>
              </a:tr>
              <a:tr h="279400">
                <a:tc>
                  <a:txBody>
                    <a:bodyPr/>
                    <a:lstStyle/>
                    <a:p>
                      <a:pPr algn="ctr" rtl="0" fontAlgn="ctr"/>
                      <a:r>
                        <a:rPr lang="en-US" sz="1350" u="none" strike="noStrike">
                          <a:effectLst/>
                        </a:rPr>
                        <a:t>TermE</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2</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2.8</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68187717"/>
                  </a:ext>
                </a:extLst>
              </a:tr>
              <a:tr h="279400">
                <a:tc>
                  <a:txBody>
                    <a:bodyPr/>
                    <a:lstStyle/>
                    <a:p>
                      <a:pPr algn="ctr" rtl="0" fontAlgn="ctr"/>
                      <a:r>
                        <a:rPr lang="en-US" sz="1350" u="none" strike="noStrike">
                          <a:effectLst/>
                        </a:rPr>
                        <a:t>TermF</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dirty="0">
                          <a:effectLst/>
                        </a:rPr>
                        <a:t>1</a:t>
                      </a:r>
                      <a:endParaRPr lang="en-US" sz="135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67016644"/>
                  </a:ext>
                </a:extLst>
              </a:tr>
            </a:tbl>
          </a:graphicData>
        </a:graphic>
      </p:graphicFrame>
      <p:sp>
        <p:nvSpPr>
          <p:cNvPr id="11" name="TextBox 10">
            <a:extLst>
              <a:ext uri="{FF2B5EF4-FFF2-40B4-BE49-F238E27FC236}">
                <a16:creationId xmlns:a16="http://schemas.microsoft.com/office/drawing/2014/main" id="{35873AEB-0B28-354F-9F98-803D0D335B98}"/>
              </a:ext>
            </a:extLst>
          </p:cNvPr>
          <p:cNvSpPr txBox="1"/>
          <p:nvPr/>
        </p:nvSpPr>
        <p:spPr>
          <a:xfrm>
            <a:off x="509286" y="4907666"/>
            <a:ext cx="1462836" cy="646331"/>
          </a:xfrm>
          <a:prstGeom prst="rect">
            <a:avLst/>
          </a:prstGeom>
          <a:noFill/>
        </p:spPr>
        <p:txBody>
          <a:bodyPr wrap="none" rtlCol="0">
            <a:spAutoFit/>
          </a:bodyPr>
          <a:lstStyle/>
          <a:p>
            <a:r>
              <a:rPr lang="en-US" dirty="0"/>
              <a:t>Doc1 Avg: 5.8</a:t>
            </a:r>
          </a:p>
          <a:p>
            <a:r>
              <a:rPr lang="en-US" dirty="0"/>
              <a:t>Doc2 Avg: 3.6</a:t>
            </a:r>
          </a:p>
        </p:txBody>
      </p:sp>
      <p:cxnSp>
        <p:nvCxnSpPr>
          <p:cNvPr id="14" name="Straight Connector 13">
            <a:extLst>
              <a:ext uri="{FF2B5EF4-FFF2-40B4-BE49-F238E27FC236}">
                <a16:creationId xmlns:a16="http://schemas.microsoft.com/office/drawing/2014/main" id="{9E783D2F-2FD0-2446-BD20-8A677A1BF0A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3EA66E8-ABF2-A948-90D9-05CE23703A7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97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20</a:t>
            </a:fld>
            <a:endParaRPr lang="en-US"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CAB97B2-072E-774F-9866-0DAFA4FB11CE}"/>
                  </a:ext>
                </a:extLst>
              </p:cNvPr>
              <p:cNvSpPr txBox="1"/>
              <p:nvPr/>
            </p:nvSpPr>
            <p:spPr>
              <a:xfrm>
                <a:off x="0" y="3145525"/>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3145525"/>
                <a:ext cx="9088770" cy="461665"/>
              </a:xfrm>
              <a:prstGeom prst="rect">
                <a:avLst/>
              </a:prstGeom>
              <a:blipFill>
                <a:blip r:embed="rId2"/>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3648741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21</a:t>
            </a:fld>
            <a:endParaRPr lang="en-US"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more text to your analysis or engineer more data to help improve the model performance (same is often true in typical ML)</a:t>
            </a:r>
          </a:p>
        </p:txBody>
      </p:sp>
      <p:sp>
        <p:nvSpPr>
          <p:cNvPr id="12" name="Up Arrow 11">
            <a:extLst>
              <a:ext uri="{FF2B5EF4-FFF2-40B4-BE49-F238E27FC236}">
                <a16:creationId xmlns:a16="http://schemas.microsoft.com/office/drawing/2014/main" id="{88BE0390-BDC1-1B4B-98C3-1E6C295986D0}"/>
              </a:ext>
            </a:extLst>
          </p:cNvPr>
          <p:cNvSpPr/>
          <p:nvPr/>
        </p:nvSpPr>
        <p:spPr>
          <a:xfrm>
            <a:off x="7245743"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6098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22</a:t>
            </a:fld>
            <a:endParaRPr lang="en-US"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Many algorithmic approaches have tuning parameters which will impact model results.  For example, the `alpha` in elastic net is how the penalty is applied.</a:t>
            </a:r>
          </a:p>
        </p:txBody>
      </p:sp>
      <p:sp>
        <p:nvSpPr>
          <p:cNvPr id="12" name="Up Arrow 11">
            <a:extLst>
              <a:ext uri="{FF2B5EF4-FFF2-40B4-BE49-F238E27FC236}">
                <a16:creationId xmlns:a16="http://schemas.microsoft.com/office/drawing/2014/main" id="{88BE0390-BDC1-1B4B-98C3-1E6C295986D0}"/>
              </a:ext>
            </a:extLst>
          </p:cNvPr>
          <p:cNvSpPr/>
          <p:nvPr/>
        </p:nvSpPr>
        <p:spPr>
          <a:xfrm>
            <a:off x="5011990"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1729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23</a:t>
            </a:fld>
            <a:endParaRPr lang="en-US"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Obviously, the choice of machine learning technique will impact the modeling results.   Simple decision trees learning patterns differently than ensemble models like RF etc.  Often with complexity comes a computation and </a:t>
            </a:r>
            <a:r>
              <a:rPr lang="en-US" dirty="0" err="1"/>
              <a:t>explanability</a:t>
            </a:r>
            <a:r>
              <a:rPr lang="en-US" dirty="0"/>
              <a:t> tradeoff.</a:t>
            </a:r>
          </a:p>
        </p:txBody>
      </p:sp>
      <p:sp>
        <p:nvSpPr>
          <p:cNvPr id="12" name="Up Arrow 11">
            <a:extLst>
              <a:ext uri="{FF2B5EF4-FFF2-40B4-BE49-F238E27FC236}">
                <a16:creationId xmlns:a16="http://schemas.microsoft.com/office/drawing/2014/main" id="{88BE0390-BDC1-1B4B-98C3-1E6C295986D0}"/>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5521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24</a:t>
            </a:fld>
            <a:endParaRPr lang="en-US"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Rtexttools</a:t>
            </a:r>
            <a:r>
              <a:rPr lang="en-US" dirty="0"/>
              <a:t> lets you apply methods simultaneously in code (not in computation) to try to find the best classification.  </a:t>
            </a:r>
            <a:endParaRPr lang="en-US" i="1" dirty="0"/>
          </a:p>
        </p:txBody>
      </p:sp>
      <p:sp>
        <p:nvSpPr>
          <p:cNvPr id="12" name="Up Arrow 11">
            <a:extLst>
              <a:ext uri="{FF2B5EF4-FFF2-40B4-BE49-F238E27FC236}">
                <a16:creationId xmlns:a16="http://schemas.microsoft.com/office/drawing/2014/main" id="{88BE0390-BDC1-1B4B-98C3-1E6C295986D0}"/>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ree 2 Cents Cliparts, Download Free Clip Art, Free Clip Art on Clipart  Library">
            <a:extLst>
              <a:ext uri="{FF2B5EF4-FFF2-40B4-BE49-F238E27FC236}">
                <a16:creationId xmlns:a16="http://schemas.microsoft.com/office/drawing/2014/main" id="{041696E2-DEA6-D84B-B96E-2F6401A3F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5309604"/>
            <a:ext cx="1664104" cy="102355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E38B06E-93F2-9C4F-AFD9-43BC958AEC3D}"/>
              </a:ext>
            </a:extLst>
          </p:cNvPr>
          <p:cNvSpPr/>
          <p:nvPr/>
        </p:nvSpPr>
        <p:spPr>
          <a:xfrm>
            <a:off x="2258385" y="5425307"/>
            <a:ext cx="5844608" cy="646331"/>
          </a:xfrm>
          <a:prstGeom prst="rect">
            <a:avLst/>
          </a:prstGeom>
        </p:spPr>
        <p:txBody>
          <a:bodyPr wrap="square">
            <a:spAutoFit/>
          </a:bodyPr>
          <a:lstStyle/>
          <a:p>
            <a:r>
              <a:rPr lang="en-US" i="1" dirty="0"/>
              <a:t>Given my limited knowledge I am impressed with its ease though not its implementation for new documents.</a:t>
            </a:r>
            <a:endParaRPr lang="en-US" dirty="0"/>
          </a:p>
        </p:txBody>
      </p:sp>
    </p:spTree>
    <p:extLst>
      <p:ext uri="{BB962C8B-B14F-4D97-AF65-F5344CB8AC3E}">
        <p14:creationId xmlns:p14="http://schemas.microsoft.com/office/powerpoint/2010/main" val="3132082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084747"/>
            <a:ext cx="9141714" cy="3294207"/>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8235" r="8214" b="45501"/>
          <a:stretch>
            <a:fillRect/>
          </a:stretch>
        </p:blipFill>
        <p:spPr>
          <a:xfrm flipV="1">
            <a:off x="0" y="0"/>
            <a:ext cx="9143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3" name="Title 2">
            <a:extLst>
              <a:ext uri="{FF2B5EF4-FFF2-40B4-BE49-F238E27FC236}">
                <a16:creationId xmlns:a16="http://schemas.microsoft.com/office/drawing/2014/main" id="{4D7063FE-F735-8840-A6AB-DC6A59783EB7}"/>
              </a:ext>
            </a:extLst>
          </p:cNvPr>
          <p:cNvSpPr>
            <a:spLocks noGrp="1"/>
          </p:cNvSpPr>
          <p:nvPr>
            <p:ph type="title"/>
          </p:nvPr>
        </p:nvSpPr>
        <p:spPr>
          <a:xfrm>
            <a:off x="565443" y="2076450"/>
            <a:ext cx="8013114" cy="1345134"/>
          </a:xfrm>
        </p:spPr>
        <p:txBody>
          <a:bodyPr vert="horz" lIns="91440" tIns="45720" rIns="91440" bIns="45720" rtlCol="0" anchor="ctr">
            <a:normAutofit/>
          </a:bodyPr>
          <a:lstStyle/>
          <a:p>
            <a:pPr algn="ctr" defTabSz="914400"/>
            <a:r>
              <a:rPr lang="en-US" sz="4500" kern="1200" dirty="0">
                <a:solidFill>
                  <a:srgbClr val="FFFFFF"/>
                </a:solidFill>
                <a:latin typeface="+mj-lt"/>
                <a:ea typeface="+mj-ea"/>
                <a:cs typeface="+mj-cs"/>
              </a:rPr>
              <a:t>Simply pass in the supported algos…</a:t>
            </a:r>
          </a:p>
        </p:txBody>
      </p:sp>
      <p:sp>
        <p:nvSpPr>
          <p:cNvPr id="2" name="Date Placeholder 1">
            <a:extLst>
              <a:ext uri="{FF2B5EF4-FFF2-40B4-BE49-F238E27FC236}">
                <a16:creationId xmlns:a16="http://schemas.microsoft.com/office/drawing/2014/main" id="{513EF471-5286-084C-92FA-D5FE212FF181}"/>
              </a:ext>
            </a:extLst>
          </p:cNvPr>
          <p:cNvSpPr>
            <a:spLocks noGrp="1"/>
          </p:cNvSpPr>
          <p:nvPr>
            <p:ph type="dt" sz="half" idx="10"/>
          </p:nvPr>
        </p:nvSpPr>
        <p:spPr>
          <a:xfrm>
            <a:off x="569214" y="6223702"/>
            <a:ext cx="1783080" cy="314067"/>
          </a:xfrm>
        </p:spPr>
        <p:txBody>
          <a:bodyPr vert="horz" lIns="91440" tIns="45720" rIns="91440" bIns="45720" rtlCol="0" anchor="ctr">
            <a:normAutofit/>
          </a:bodyPr>
          <a:lstStyle/>
          <a:p>
            <a:pPr>
              <a:spcAft>
                <a:spcPts val="600"/>
              </a:spcAft>
            </a:pPr>
            <a:fld id="{6700A58B-DD98-43D0-B791-721480A02982}" type="datetime1">
              <a:rPr lang="en-US">
                <a:solidFill>
                  <a:srgbClr val="898989"/>
                </a:solidFill>
              </a:rPr>
              <a:pPr>
                <a:spcAft>
                  <a:spcPts val="600"/>
                </a:spcAft>
              </a:pPr>
              <a:t>1/6/21</a:t>
            </a:fld>
            <a:endParaRPr lang="en-US">
              <a:solidFill>
                <a:srgbClr val="898989"/>
              </a:solidFill>
            </a:endParaRPr>
          </a:p>
        </p:txBody>
      </p:sp>
      <p:sp>
        <p:nvSpPr>
          <p:cNvPr id="4" name="Footer Placeholder 3">
            <a:extLst>
              <a:ext uri="{FF2B5EF4-FFF2-40B4-BE49-F238E27FC236}">
                <a16:creationId xmlns:a16="http://schemas.microsoft.com/office/drawing/2014/main" id="{5A69CC99-27A9-3C4B-9076-61A1309D4131}"/>
              </a:ext>
            </a:extLst>
          </p:cNvPr>
          <p:cNvSpPr>
            <a:spLocks noGrp="1"/>
          </p:cNvSpPr>
          <p:nvPr>
            <p:ph type="ftr" sz="quarter" idx="3"/>
          </p:nvPr>
        </p:nvSpPr>
        <p:spPr>
          <a:xfrm>
            <a:off x="2411730" y="6223702"/>
            <a:ext cx="4320540" cy="314067"/>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Kwartler</a:t>
            </a:r>
          </a:p>
        </p:txBody>
      </p:sp>
      <p:sp>
        <p:nvSpPr>
          <p:cNvPr id="5" name="Slide Number Placeholder 4">
            <a:extLst>
              <a:ext uri="{FF2B5EF4-FFF2-40B4-BE49-F238E27FC236}">
                <a16:creationId xmlns:a16="http://schemas.microsoft.com/office/drawing/2014/main" id="{DA2221D4-DD16-7746-9712-EEE46927D206}"/>
              </a:ext>
            </a:extLst>
          </p:cNvPr>
          <p:cNvSpPr>
            <a:spLocks noGrp="1"/>
          </p:cNvSpPr>
          <p:nvPr>
            <p:ph type="sldNum" sz="quarter" idx="4"/>
          </p:nvPr>
        </p:nvSpPr>
        <p:spPr>
          <a:xfrm>
            <a:off x="8150511" y="6223702"/>
            <a:ext cx="428046" cy="314067"/>
          </a:xfrm>
        </p:spPr>
        <p:txBody>
          <a:bodyPr vert="horz" lIns="91440" tIns="45720" rIns="91440" bIns="45720" rtlCol="0" anchor="ctr">
            <a:normAutofit/>
          </a:bodyPr>
          <a:lstStyle/>
          <a:p>
            <a:pPr algn="r">
              <a:spcAft>
                <a:spcPts val="600"/>
              </a:spcAft>
            </a:pPr>
            <a:fld id="{37290FF7-652B-4475-AEAB-8B1A5D23AE09}" type="slidenum">
              <a:rPr lang="en-US" sz="800">
                <a:solidFill>
                  <a:srgbClr val="898989"/>
                </a:solidFill>
              </a:rPr>
              <a:pPr algn="r">
                <a:spcAft>
                  <a:spcPts val="600"/>
                </a:spcAft>
              </a:pPr>
              <a:t>25</a:t>
            </a:fld>
            <a:endParaRPr lang="en-US" sz="800">
              <a:solidFill>
                <a:srgbClr val="898989"/>
              </a:solidFill>
            </a:endParaRPr>
          </a:p>
        </p:txBody>
      </p:sp>
      <p:sp>
        <p:nvSpPr>
          <p:cNvPr id="6" name="Rectangle 5">
            <a:extLst>
              <a:ext uri="{FF2B5EF4-FFF2-40B4-BE49-F238E27FC236}">
                <a16:creationId xmlns:a16="http://schemas.microsoft.com/office/drawing/2014/main" id="{AB8A0A53-D300-1D4C-802E-616FDF920102}"/>
              </a:ext>
            </a:extLst>
          </p:cNvPr>
          <p:cNvSpPr/>
          <p:nvPr/>
        </p:nvSpPr>
        <p:spPr>
          <a:xfrm>
            <a:off x="241663" y="4775608"/>
            <a:ext cx="8660674" cy="369332"/>
          </a:xfrm>
          <a:prstGeom prst="rect">
            <a:avLst/>
          </a:prstGeom>
          <a:solidFill>
            <a:schemeClr val="accent2"/>
          </a:solidFill>
        </p:spPr>
        <p:txBody>
          <a:bodyPr wrap="square">
            <a:spAutoFit/>
          </a:bodyPr>
          <a:lstStyle/>
          <a:p>
            <a:pPr>
              <a:spcAft>
                <a:spcPts val="600"/>
              </a:spcAft>
            </a:pPr>
            <a:r>
              <a:rPr lang="en-US" dirty="0">
                <a:latin typeface="Consolas" panose="020B0609020204030204" pitchFamily="49" charset="0"/>
                <a:cs typeface="Consolas" panose="020B0609020204030204" pitchFamily="49" charset="0"/>
              </a:rPr>
              <a:t>models &lt;- </a:t>
            </a:r>
            <a:r>
              <a:rPr lang="en-US" dirty="0" err="1">
                <a:latin typeface="Consolas" panose="020B0609020204030204" pitchFamily="49" charset="0"/>
                <a:cs typeface="Consolas" panose="020B0609020204030204" pitchFamily="49" charset="0"/>
              </a:rPr>
              <a:t>train_models</a:t>
            </a:r>
            <a:r>
              <a:rPr lang="en-US" dirty="0">
                <a:latin typeface="Consolas" panose="020B0609020204030204" pitchFamily="49" charset="0"/>
                <a:cs typeface="Consolas" panose="020B0609020204030204" pitchFamily="49" charset="0"/>
              </a:rPr>
              <a:t>(container, algorithms=c("GLMNET","SVM"))</a:t>
            </a:r>
          </a:p>
        </p:txBody>
      </p:sp>
    </p:spTree>
    <p:extLst>
      <p:ext uri="{BB962C8B-B14F-4D97-AF65-F5344CB8AC3E}">
        <p14:creationId xmlns:p14="http://schemas.microsoft.com/office/powerpoint/2010/main" val="887531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796662-B00B-DF4F-9566-F9BEB93017D5}"/>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1D461027-5468-9742-8459-178A8F8B3C69}"/>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D0BE12A0-8674-F045-AB85-615C189ABA99}"/>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ECB6DC5-B54B-E24E-A052-ADC2CCAC87E6}"/>
              </a:ext>
            </a:extLst>
          </p:cNvPr>
          <p:cNvSpPr>
            <a:spLocks noGrp="1"/>
          </p:cNvSpPr>
          <p:nvPr>
            <p:ph type="sldNum" sz="quarter" idx="4"/>
          </p:nvPr>
        </p:nvSpPr>
        <p:spPr/>
        <p:txBody>
          <a:bodyPr/>
          <a:lstStyle/>
          <a:p>
            <a:fld id="{37290FF7-652B-4475-AEAB-8B1A5D23AE09}" type="slidenum">
              <a:rPr lang="en-US" smtClean="0"/>
              <a:pPr/>
              <a:t>26</a:t>
            </a:fld>
            <a:endParaRPr lang="en-US" dirty="0"/>
          </a:p>
        </p:txBody>
      </p:sp>
      <p:sp>
        <p:nvSpPr>
          <p:cNvPr id="6" name="Rectangle 5">
            <a:extLst>
              <a:ext uri="{FF2B5EF4-FFF2-40B4-BE49-F238E27FC236}">
                <a16:creationId xmlns:a16="http://schemas.microsoft.com/office/drawing/2014/main" id="{4D68B2B6-9F36-BB4A-AEAC-29ACF954F638}"/>
              </a:ext>
            </a:extLst>
          </p:cNvPr>
          <p:cNvSpPr/>
          <p:nvPr/>
        </p:nvSpPr>
        <p:spPr>
          <a:xfrm>
            <a:off x="261256" y="401821"/>
            <a:ext cx="8490041" cy="369332"/>
          </a:xfrm>
          <a:prstGeom prst="rect">
            <a:avLst/>
          </a:prstGeom>
          <a:solidFill>
            <a:schemeClr val="accent2"/>
          </a:solidFill>
        </p:spPr>
        <p:txBody>
          <a:bodyPr wrap="square">
            <a:spAutoFit/>
          </a:bodyPr>
          <a:lstStyle/>
          <a:p>
            <a:r>
              <a:rPr lang="en-US">
                <a:latin typeface="Consolas" panose="020B0609020204030204" pitchFamily="49" charset="0"/>
                <a:cs typeface="Consolas" panose="020B0609020204030204" pitchFamily="49" charset="0"/>
              </a:rPr>
              <a:t>#"SVM","SLDA","BOOSTING","BAGGING", "RF","GLMNET","TREE","NNET"</a:t>
            </a:r>
          </a:p>
        </p:txBody>
      </p:sp>
      <p:graphicFrame>
        <p:nvGraphicFramePr>
          <p:cNvPr id="8" name="Table 8">
            <a:extLst>
              <a:ext uri="{FF2B5EF4-FFF2-40B4-BE49-F238E27FC236}">
                <a16:creationId xmlns:a16="http://schemas.microsoft.com/office/drawing/2014/main" id="{45408E8A-2BC7-9640-B8DB-FB6C06F442B5}"/>
              </a:ext>
            </a:extLst>
          </p:cNvPr>
          <p:cNvGraphicFramePr>
            <a:graphicFrameLocks noGrp="1"/>
          </p:cNvGraphicFramePr>
          <p:nvPr>
            <p:extLst>
              <p:ext uri="{D42A27DB-BD31-4B8C-83A1-F6EECF244321}">
                <p14:modId xmlns:p14="http://schemas.microsoft.com/office/powerpoint/2010/main" val="3627439870"/>
              </p:ext>
            </p:extLst>
          </p:nvPr>
        </p:nvGraphicFramePr>
        <p:xfrm>
          <a:off x="261255" y="1145053"/>
          <a:ext cx="8490042" cy="4427220"/>
        </p:xfrm>
        <a:graphic>
          <a:graphicData uri="http://schemas.openxmlformats.org/drawingml/2006/table">
            <a:tbl>
              <a:tblPr firstRow="1" bandRow="1">
                <a:tableStyleId>{5C22544A-7EE6-4342-B048-85BDC9FD1C3A}</a:tableStyleId>
              </a:tblPr>
              <a:tblGrid>
                <a:gridCol w="1384663">
                  <a:extLst>
                    <a:ext uri="{9D8B030D-6E8A-4147-A177-3AD203B41FA5}">
                      <a16:colId xmlns:a16="http://schemas.microsoft.com/office/drawing/2014/main" val="2756095830"/>
                    </a:ext>
                  </a:extLst>
                </a:gridCol>
                <a:gridCol w="7105379">
                  <a:extLst>
                    <a:ext uri="{9D8B030D-6E8A-4147-A177-3AD203B41FA5}">
                      <a16:colId xmlns:a16="http://schemas.microsoft.com/office/drawing/2014/main" val="1872133497"/>
                    </a:ext>
                  </a:extLst>
                </a:gridCol>
              </a:tblGrid>
              <a:tr h="370840">
                <a:tc>
                  <a:txBody>
                    <a:bodyPr/>
                    <a:lstStyle/>
                    <a:p>
                      <a:r>
                        <a:rPr lang="en-US" dirty="0"/>
                        <a:t>Type</a:t>
                      </a:r>
                    </a:p>
                  </a:txBody>
                  <a:tcPr/>
                </a:tc>
                <a:tc>
                  <a:txBody>
                    <a:bodyPr/>
                    <a:lstStyle/>
                    <a:p>
                      <a:r>
                        <a:rPr lang="en-US" dirty="0"/>
                        <a:t>Name</a:t>
                      </a:r>
                    </a:p>
                  </a:txBody>
                  <a:tcPr/>
                </a:tc>
                <a:extLst>
                  <a:ext uri="{0D108BD9-81ED-4DB2-BD59-A6C34878D82A}">
                    <a16:rowId xmlns:a16="http://schemas.microsoft.com/office/drawing/2014/main" val="1965061753"/>
                  </a:ext>
                </a:extLst>
              </a:tr>
              <a:tr h="370840">
                <a:tc>
                  <a:txBody>
                    <a:bodyPr/>
                    <a:lstStyle/>
                    <a:p>
                      <a:pPr algn="ctr"/>
                      <a:r>
                        <a:rPr lang="en-US" dirty="0"/>
                        <a:t>SVM</a:t>
                      </a:r>
                    </a:p>
                  </a:txBody>
                  <a:tcPr/>
                </a:tc>
                <a:tc>
                  <a:txBody>
                    <a:bodyPr/>
                    <a:lstStyle/>
                    <a:p>
                      <a:r>
                        <a:rPr lang="en-US" dirty="0"/>
                        <a:t>Support Vector Machines</a:t>
                      </a:r>
                    </a:p>
                  </a:txBody>
                  <a:tcPr/>
                </a:tc>
                <a:extLst>
                  <a:ext uri="{0D108BD9-81ED-4DB2-BD59-A6C34878D82A}">
                    <a16:rowId xmlns:a16="http://schemas.microsoft.com/office/drawing/2014/main" val="3381655163"/>
                  </a:ext>
                </a:extLst>
              </a:tr>
              <a:tr h="370840">
                <a:tc>
                  <a:txBody>
                    <a:bodyPr/>
                    <a:lstStyle/>
                    <a:p>
                      <a:pPr algn="ctr"/>
                      <a:r>
                        <a:rPr lang="en-US" dirty="0"/>
                        <a:t>SLDA</a:t>
                      </a:r>
                    </a:p>
                  </a:txBody>
                  <a:tcPr/>
                </a:tc>
                <a:tc>
                  <a:txBody>
                    <a:bodyPr/>
                    <a:lstStyle/>
                    <a:p>
                      <a:r>
                        <a:rPr lang="en-US" dirty="0"/>
                        <a:t>Supervised Topic Models </a:t>
                      </a:r>
                      <a:r>
                        <a:rPr lang="en-US" sz="1050" dirty="0"/>
                        <a:t>- </a:t>
                      </a:r>
                      <a:r>
                        <a:rPr lang="en-US" sz="1050" dirty="0">
                          <a:hlinkClick r:id="rId2"/>
                        </a:rPr>
                        <a:t>https://papers.nips.cc/paper/2007/file/d56b9fc4b0f1be8871f5e1c40c0067e7-Paper.pdf</a:t>
                      </a:r>
                      <a:endParaRPr lang="en-US" dirty="0"/>
                    </a:p>
                    <a:p>
                      <a:r>
                        <a:rPr lang="en-US" sz="800" i="1" dirty="0"/>
                        <a:t>Most topic models, such as latent Dirichlet allocation (LDA) [4], are unsupervised: only the words in the documents are modelled. The goal is to infer topics that maximize the likelihood (or the posterior probability) of the collection. In this work, we develop supervised topic models, where each document is paired with a response. The goal is to infer latent topics predictive of the response. Given an unlabeled document, we infer its topic structure using a fitted model, then form its prediction</a:t>
                      </a:r>
                    </a:p>
                  </a:txBody>
                  <a:tcPr/>
                </a:tc>
                <a:extLst>
                  <a:ext uri="{0D108BD9-81ED-4DB2-BD59-A6C34878D82A}">
                    <a16:rowId xmlns:a16="http://schemas.microsoft.com/office/drawing/2014/main" val="814809305"/>
                  </a:ext>
                </a:extLst>
              </a:tr>
              <a:tr h="370840">
                <a:tc>
                  <a:txBody>
                    <a:bodyPr/>
                    <a:lstStyle/>
                    <a:p>
                      <a:pPr algn="ctr"/>
                      <a:r>
                        <a:rPr lang="en-US" dirty="0"/>
                        <a:t>Boosting</a:t>
                      </a:r>
                    </a:p>
                  </a:txBody>
                  <a:tcPr/>
                </a:tc>
                <a:tc>
                  <a:txBody>
                    <a:bodyPr/>
                    <a:lstStyle/>
                    <a:p>
                      <a:r>
                        <a:rPr lang="en-US" dirty="0"/>
                        <a:t>?? – this is implemented in XGB and part of an ensemble approach, but in </a:t>
                      </a:r>
                      <a:r>
                        <a:rPr lang="en-US" dirty="0" err="1"/>
                        <a:t>caTools</a:t>
                      </a:r>
                      <a:r>
                        <a:rPr lang="en-US" dirty="0"/>
                        <a:t> its unclear what is ported to </a:t>
                      </a:r>
                      <a:r>
                        <a:rPr lang="en-US" dirty="0" err="1"/>
                        <a:t>rtextools</a:t>
                      </a:r>
                      <a:r>
                        <a:rPr lang="en-US" dirty="0"/>
                        <a:t>, subsequent weak learners are created with observations that were incorrect with the previous learner</a:t>
                      </a:r>
                    </a:p>
                  </a:txBody>
                  <a:tcPr/>
                </a:tc>
                <a:extLst>
                  <a:ext uri="{0D108BD9-81ED-4DB2-BD59-A6C34878D82A}">
                    <a16:rowId xmlns:a16="http://schemas.microsoft.com/office/drawing/2014/main" val="2820172286"/>
                  </a:ext>
                </a:extLst>
              </a:tr>
              <a:tr h="370840">
                <a:tc>
                  <a:txBody>
                    <a:bodyPr/>
                    <a:lstStyle/>
                    <a:p>
                      <a:pPr algn="ctr"/>
                      <a:r>
                        <a:rPr lang="en-US" dirty="0"/>
                        <a:t>Bagging</a:t>
                      </a:r>
                    </a:p>
                  </a:txBody>
                  <a:tcPr/>
                </a:tc>
                <a:tc>
                  <a:txBody>
                    <a:bodyPr/>
                    <a:lstStyle/>
                    <a:p>
                      <a:r>
                        <a:rPr lang="en-US" dirty="0"/>
                        <a:t>?? – this is another assembling approach typical in RF, again unclear what is ported in </a:t>
                      </a:r>
                      <a:r>
                        <a:rPr lang="en-US" dirty="0" err="1"/>
                        <a:t>caTools</a:t>
                      </a:r>
                      <a:r>
                        <a:rPr lang="en-US" dirty="0"/>
                        <a:t>.  Bagging is when a random sample (not weighted to just incorrect like boosting) are used to construct subsequent learners.</a:t>
                      </a:r>
                    </a:p>
                  </a:txBody>
                  <a:tcPr/>
                </a:tc>
                <a:extLst>
                  <a:ext uri="{0D108BD9-81ED-4DB2-BD59-A6C34878D82A}">
                    <a16:rowId xmlns:a16="http://schemas.microsoft.com/office/drawing/2014/main" val="1078418743"/>
                  </a:ext>
                </a:extLst>
              </a:tr>
              <a:tr h="370840">
                <a:tc>
                  <a:txBody>
                    <a:bodyPr/>
                    <a:lstStyle/>
                    <a:p>
                      <a:pPr algn="ctr"/>
                      <a:r>
                        <a:rPr lang="en-US" dirty="0"/>
                        <a:t>RF</a:t>
                      </a:r>
                    </a:p>
                  </a:txBody>
                  <a:tcPr/>
                </a:tc>
                <a:tc>
                  <a:txBody>
                    <a:bodyPr/>
                    <a:lstStyle/>
                    <a:p>
                      <a:r>
                        <a:rPr lang="en-US" dirty="0"/>
                        <a:t>Random Forest (weak learners made of single tree, bagged)</a:t>
                      </a:r>
                    </a:p>
                  </a:txBody>
                  <a:tcPr/>
                </a:tc>
                <a:extLst>
                  <a:ext uri="{0D108BD9-81ED-4DB2-BD59-A6C34878D82A}">
                    <a16:rowId xmlns:a16="http://schemas.microsoft.com/office/drawing/2014/main" val="1375010573"/>
                  </a:ext>
                </a:extLst>
              </a:tr>
              <a:tr h="370840">
                <a:tc>
                  <a:txBody>
                    <a:bodyPr/>
                    <a:lstStyle/>
                    <a:p>
                      <a:pPr algn="ctr"/>
                      <a:r>
                        <a:rPr lang="en-US" dirty="0"/>
                        <a:t>GLMNET</a:t>
                      </a:r>
                    </a:p>
                  </a:txBody>
                  <a:tcPr/>
                </a:tc>
                <a:tc>
                  <a:txBody>
                    <a:bodyPr/>
                    <a:lstStyle/>
                    <a:p>
                      <a:r>
                        <a:rPr lang="en-US" dirty="0"/>
                        <a:t>Generalized Linear Model (Ridge Regression)</a:t>
                      </a:r>
                    </a:p>
                  </a:txBody>
                  <a:tcPr/>
                </a:tc>
                <a:extLst>
                  <a:ext uri="{0D108BD9-81ED-4DB2-BD59-A6C34878D82A}">
                    <a16:rowId xmlns:a16="http://schemas.microsoft.com/office/drawing/2014/main" val="436870879"/>
                  </a:ext>
                </a:extLst>
              </a:tr>
              <a:tr h="370840">
                <a:tc>
                  <a:txBody>
                    <a:bodyPr/>
                    <a:lstStyle/>
                    <a:p>
                      <a:pPr algn="ctr"/>
                      <a:r>
                        <a:rPr lang="en-US" dirty="0"/>
                        <a:t>Tree</a:t>
                      </a:r>
                    </a:p>
                  </a:txBody>
                  <a:tcPr/>
                </a:tc>
                <a:tc>
                  <a:txBody>
                    <a:bodyPr/>
                    <a:lstStyle/>
                    <a:p>
                      <a:r>
                        <a:rPr lang="en-US" dirty="0"/>
                        <a:t>Recursive Partitioning (single tree)</a:t>
                      </a:r>
                    </a:p>
                  </a:txBody>
                  <a:tcPr/>
                </a:tc>
                <a:extLst>
                  <a:ext uri="{0D108BD9-81ED-4DB2-BD59-A6C34878D82A}">
                    <a16:rowId xmlns:a16="http://schemas.microsoft.com/office/drawing/2014/main" val="2371020536"/>
                  </a:ext>
                </a:extLst>
              </a:tr>
              <a:tr h="370840">
                <a:tc>
                  <a:txBody>
                    <a:bodyPr/>
                    <a:lstStyle/>
                    <a:p>
                      <a:pPr algn="ctr"/>
                      <a:r>
                        <a:rPr lang="en-US" dirty="0"/>
                        <a:t>NNET</a:t>
                      </a:r>
                    </a:p>
                  </a:txBody>
                  <a:tcPr/>
                </a:tc>
                <a:tc>
                  <a:txBody>
                    <a:bodyPr/>
                    <a:lstStyle/>
                    <a:p>
                      <a:r>
                        <a:rPr lang="en-US" dirty="0"/>
                        <a:t>Neural Net</a:t>
                      </a:r>
                    </a:p>
                  </a:txBody>
                  <a:tcPr/>
                </a:tc>
                <a:extLst>
                  <a:ext uri="{0D108BD9-81ED-4DB2-BD59-A6C34878D82A}">
                    <a16:rowId xmlns:a16="http://schemas.microsoft.com/office/drawing/2014/main" val="2928331887"/>
                  </a:ext>
                </a:extLst>
              </a:tr>
            </a:tbl>
          </a:graphicData>
        </a:graphic>
      </p:graphicFrame>
      <p:sp>
        <p:nvSpPr>
          <p:cNvPr id="9" name="Rectangle 8">
            <a:extLst>
              <a:ext uri="{FF2B5EF4-FFF2-40B4-BE49-F238E27FC236}">
                <a16:creationId xmlns:a16="http://schemas.microsoft.com/office/drawing/2014/main" id="{EE2D8189-FF81-AC4C-8C02-EDF8C3AEEAF6}"/>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is really a convenience wrapper for</a:t>
            </a:r>
          </a:p>
          <a:p>
            <a:pPr algn="ctr"/>
            <a:r>
              <a:rPr lang="en-US" dirty="0"/>
              <a:t> </a:t>
            </a:r>
            <a:r>
              <a:rPr lang="en-US" b="1" dirty="0">
                <a:latin typeface="Consolas" panose="020B0609020204030204" pitchFamily="49" charset="0"/>
                <a:cs typeface="Consolas" panose="020B0609020204030204" pitchFamily="49" charset="0"/>
              </a:rPr>
              <a:t>maxent, </a:t>
            </a:r>
            <a:r>
              <a:rPr lang="en-US" b="1" dirty="0" err="1">
                <a:latin typeface="Consolas" panose="020B0609020204030204" pitchFamily="49" charset="0"/>
                <a:cs typeface="Consolas" panose="020B0609020204030204" pitchFamily="49" charset="0"/>
              </a:rPr>
              <a:t>randomForest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nnet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glmnet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caTools</a:t>
            </a:r>
            <a:r>
              <a:rPr lang="en-US" b="1" dirty="0">
                <a:latin typeface="Consolas" panose="020B0609020204030204" pitchFamily="49" charset="0"/>
                <a:cs typeface="Consolas" panose="020B0609020204030204" pitchFamily="49" charset="0"/>
              </a:rPr>
              <a:t>, e1071 </a:t>
            </a:r>
            <a:r>
              <a:rPr lang="en-US" b="1" dirty="0"/>
              <a:t>libraries</a:t>
            </a:r>
            <a:endParaRPr lang="en-US" dirty="0"/>
          </a:p>
        </p:txBody>
      </p:sp>
    </p:spTree>
    <p:extLst>
      <p:ext uri="{BB962C8B-B14F-4D97-AF65-F5344CB8AC3E}">
        <p14:creationId xmlns:p14="http://schemas.microsoft.com/office/powerpoint/2010/main" val="1856073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183DBE-28CA-4A4A-AAF2-1A558377278C}"/>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99C3C298-71DD-6449-B45C-60FCD1B3D3F8}"/>
              </a:ext>
            </a:extLst>
          </p:cNvPr>
          <p:cNvSpPr>
            <a:spLocks noGrp="1"/>
          </p:cNvSpPr>
          <p:nvPr>
            <p:ph type="title"/>
          </p:nvPr>
        </p:nvSpPr>
        <p:spPr>
          <a:xfrm>
            <a:off x="0" y="365126"/>
            <a:ext cx="9144000" cy="591477"/>
          </a:xfrm>
        </p:spPr>
        <p:txBody>
          <a:bodyPr/>
          <a:lstStyle/>
          <a:p>
            <a:r>
              <a:rPr lang="en-US" sz="2800" dirty="0"/>
              <a:t>Let’s use </a:t>
            </a:r>
            <a:r>
              <a:rPr lang="en-US" sz="2800" dirty="0" err="1"/>
              <a:t>rtexttools</a:t>
            </a:r>
            <a:r>
              <a:rPr lang="en-US" sz="2800" dirty="0"/>
              <a:t> to compare models on a small data set</a:t>
            </a:r>
          </a:p>
        </p:txBody>
      </p:sp>
      <p:sp>
        <p:nvSpPr>
          <p:cNvPr id="4" name="Footer Placeholder 3">
            <a:extLst>
              <a:ext uri="{FF2B5EF4-FFF2-40B4-BE49-F238E27FC236}">
                <a16:creationId xmlns:a16="http://schemas.microsoft.com/office/drawing/2014/main" id="{73FEA6D1-22DA-A749-A9B2-93E6952EC4B7}"/>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257B450-0F67-3642-9B68-FA8EC9F1B8B7}"/>
              </a:ext>
            </a:extLst>
          </p:cNvPr>
          <p:cNvSpPr>
            <a:spLocks noGrp="1"/>
          </p:cNvSpPr>
          <p:nvPr>
            <p:ph type="sldNum" sz="quarter" idx="4"/>
          </p:nvPr>
        </p:nvSpPr>
        <p:spPr/>
        <p:txBody>
          <a:bodyPr/>
          <a:lstStyle/>
          <a:p>
            <a:fld id="{37290FF7-652B-4475-AEAB-8B1A5D23AE09}" type="slidenum">
              <a:rPr lang="en-US" smtClean="0"/>
              <a:pPr/>
              <a:t>27</a:t>
            </a:fld>
            <a:endParaRPr lang="en-US" dirty="0"/>
          </a:p>
        </p:txBody>
      </p:sp>
      <p:pic>
        <p:nvPicPr>
          <p:cNvPr id="2050" name="Picture 2" descr="Attention Please: Document Classification | by Jon-Ross Presta | Towards AI  | Medium">
            <a:extLst>
              <a:ext uri="{FF2B5EF4-FFF2-40B4-BE49-F238E27FC236}">
                <a16:creationId xmlns:a16="http://schemas.microsoft.com/office/drawing/2014/main" id="{1B52F542-1F29-EE40-AA7B-8734256B8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483" y="1860550"/>
            <a:ext cx="6324600" cy="31369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5C1F36D-F364-334A-B5AD-415A09B690B3}"/>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Let’s open </a:t>
            </a:r>
            <a:r>
              <a:rPr lang="en-US" b="1" dirty="0" err="1">
                <a:latin typeface="Consolas" panose="020B0609020204030204" pitchFamily="49" charset="0"/>
                <a:cs typeface="Consolas" panose="020B0609020204030204" pitchFamily="49" charset="0"/>
              </a:rPr>
              <a:t>live_B_rtexttools.R</a:t>
            </a:r>
            <a:endParaRPr lang="en-US" dirty="0"/>
          </a:p>
        </p:txBody>
      </p:sp>
    </p:spTree>
    <p:extLst>
      <p:ext uri="{BB962C8B-B14F-4D97-AF65-F5344CB8AC3E}">
        <p14:creationId xmlns:p14="http://schemas.microsoft.com/office/powerpoint/2010/main" val="3664606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B945FC-8654-DF42-B7CD-EC1DCF832903}"/>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227BA05C-49DB-1E4A-B322-C2E3E06CF299}"/>
              </a:ext>
            </a:extLst>
          </p:cNvPr>
          <p:cNvSpPr>
            <a:spLocks noGrp="1"/>
          </p:cNvSpPr>
          <p:nvPr>
            <p:ph type="title"/>
          </p:nvPr>
        </p:nvSpPr>
        <p:spPr/>
        <p:txBody>
          <a:bodyPr/>
          <a:lstStyle/>
          <a:p>
            <a:r>
              <a:rPr lang="en-US" dirty="0"/>
              <a:t>Review…the ensemble model script</a:t>
            </a:r>
          </a:p>
        </p:txBody>
      </p:sp>
      <p:sp>
        <p:nvSpPr>
          <p:cNvPr id="4" name="Footer Placeholder 3">
            <a:extLst>
              <a:ext uri="{FF2B5EF4-FFF2-40B4-BE49-F238E27FC236}">
                <a16:creationId xmlns:a16="http://schemas.microsoft.com/office/drawing/2014/main" id="{B462B9BE-AF21-0F4B-AEBD-FBE6F61D26EC}"/>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885DB570-05BC-0C41-8C2C-E76D46B9E452}"/>
              </a:ext>
            </a:extLst>
          </p:cNvPr>
          <p:cNvSpPr>
            <a:spLocks noGrp="1"/>
          </p:cNvSpPr>
          <p:nvPr>
            <p:ph type="sldNum" sz="quarter" idx="4"/>
          </p:nvPr>
        </p:nvSpPr>
        <p:spPr/>
        <p:txBody>
          <a:bodyPr/>
          <a:lstStyle/>
          <a:p>
            <a:fld id="{37290FF7-652B-4475-AEAB-8B1A5D23AE09}" type="slidenum">
              <a:rPr lang="en-US" smtClean="0"/>
              <a:pPr/>
              <a:t>28</a:t>
            </a:fld>
            <a:endParaRPr lang="en-US"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C02D05F-93B9-D24B-BEA6-B228984C569D}"/>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p:sp>
            <p:nvSpPr>
              <p:cNvPr id="6" name="TextBox 5">
                <a:extLst>
                  <a:ext uri="{FF2B5EF4-FFF2-40B4-BE49-F238E27FC236}">
                    <a16:creationId xmlns:a16="http://schemas.microsoft.com/office/drawing/2014/main" id="{BC02D05F-93B9-D24B-BEA6-B228984C569D}"/>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2FAF33DC-644E-CD42-BEFC-F41DA6BC5006}"/>
              </a:ext>
            </a:extLst>
          </p:cNvPr>
          <p:cNvSpPr/>
          <p:nvPr/>
        </p:nvSpPr>
        <p:spPr>
          <a:xfrm>
            <a:off x="628651" y="4153989"/>
            <a:ext cx="415234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Since models learn patterns differently, using more than one model may improve accuracy.</a:t>
            </a:r>
          </a:p>
        </p:txBody>
      </p:sp>
      <p:sp>
        <p:nvSpPr>
          <p:cNvPr id="8" name="Up Arrow 7">
            <a:extLst>
              <a:ext uri="{FF2B5EF4-FFF2-40B4-BE49-F238E27FC236}">
                <a16:creationId xmlns:a16="http://schemas.microsoft.com/office/drawing/2014/main" id="{242ABE70-49DC-F444-B1AF-F906706E0046}"/>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a:extLst>
              <a:ext uri="{FF2B5EF4-FFF2-40B4-BE49-F238E27FC236}">
                <a16:creationId xmlns:a16="http://schemas.microsoft.com/office/drawing/2014/main" id="{CFC14FAF-933B-CD4C-8196-C3CF7C25CF4D}"/>
              </a:ext>
            </a:extLst>
          </p:cNvPr>
          <p:cNvSpPr/>
          <p:nvPr/>
        </p:nvSpPr>
        <p:spPr>
          <a:xfrm>
            <a:off x="7349807"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80919E-6830-8949-9020-3D113FA6373B}"/>
              </a:ext>
            </a:extLst>
          </p:cNvPr>
          <p:cNvSpPr/>
          <p:nvPr/>
        </p:nvSpPr>
        <p:spPr>
          <a:xfrm>
            <a:off x="4846859" y="4149635"/>
            <a:ext cx="415234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By using both numeric, &amp; categorical data along with text, the model has the maximum amount of information to learn patterns. </a:t>
            </a:r>
          </a:p>
        </p:txBody>
      </p:sp>
    </p:spTree>
    <p:extLst>
      <p:ext uri="{BB962C8B-B14F-4D97-AF65-F5344CB8AC3E}">
        <p14:creationId xmlns:p14="http://schemas.microsoft.com/office/powerpoint/2010/main" val="372201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CF821F-8013-0441-80DD-5EFC64EECF24}"/>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C7FDACC1-A39B-6340-B34B-6868466D72BB}"/>
              </a:ext>
            </a:extLst>
          </p:cNvPr>
          <p:cNvSpPr>
            <a:spLocks noGrp="1"/>
          </p:cNvSpPr>
          <p:nvPr>
            <p:ph type="title"/>
          </p:nvPr>
        </p:nvSpPr>
        <p:spPr>
          <a:xfrm>
            <a:off x="0" y="365126"/>
            <a:ext cx="9144000" cy="591477"/>
          </a:xfrm>
        </p:spPr>
        <p:txBody>
          <a:bodyPr/>
          <a:lstStyle/>
          <a:p>
            <a:r>
              <a:rPr lang="en-US" sz="2800" dirty="0"/>
              <a:t>In fact, there is no a priori way to know which model is best.</a:t>
            </a:r>
          </a:p>
        </p:txBody>
      </p:sp>
      <p:sp>
        <p:nvSpPr>
          <p:cNvPr id="4" name="Footer Placeholder 3">
            <a:extLst>
              <a:ext uri="{FF2B5EF4-FFF2-40B4-BE49-F238E27FC236}">
                <a16:creationId xmlns:a16="http://schemas.microsoft.com/office/drawing/2014/main" id="{00E48C1D-81F5-414E-9DBD-1BF67EE92A7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35F4EB8-7C19-5B43-99A5-D6FF346B1D65}"/>
              </a:ext>
            </a:extLst>
          </p:cNvPr>
          <p:cNvSpPr>
            <a:spLocks noGrp="1"/>
          </p:cNvSpPr>
          <p:nvPr>
            <p:ph type="sldNum" sz="quarter" idx="4"/>
          </p:nvPr>
        </p:nvSpPr>
        <p:spPr/>
        <p:txBody>
          <a:bodyPr/>
          <a:lstStyle/>
          <a:p>
            <a:fld id="{37290FF7-652B-4475-AEAB-8B1A5D23AE09}" type="slidenum">
              <a:rPr lang="en-US" smtClean="0"/>
              <a:pPr/>
              <a:t>29</a:t>
            </a:fld>
            <a:endParaRPr lang="en-US" dirty="0"/>
          </a:p>
        </p:txBody>
      </p:sp>
      <p:pic>
        <p:nvPicPr>
          <p:cNvPr id="9" name="Picture 8" descr="Graphical user interface, application&#10;&#10;Description automatically generated">
            <a:extLst>
              <a:ext uri="{FF2B5EF4-FFF2-40B4-BE49-F238E27FC236}">
                <a16:creationId xmlns:a16="http://schemas.microsoft.com/office/drawing/2014/main" id="{821F727F-2DC8-DE4E-A7F1-13BB398D1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93" y="1167006"/>
            <a:ext cx="7245743" cy="3449382"/>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EF057FD1-0958-564E-96E1-4221816EA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8515" y="2364431"/>
            <a:ext cx="6115050" cy="3782431"/>
          </a:xfrm>
          <a:prstGeom prst="rect">
            <a:avLst/>
          </a:prstGeom>
        </p:spPr>
      </p:pic>
    </p:spTree>
    <p:extLst>
      <p:ext uri="{BB962C8B-B14F-4D97-AF65-F5344CB8AC3E}">
        <p14:creationId xmlns:p14="http://schemas.microsoft.com/office/powerpoint/2010/main" val="351121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60951"/>
            <a:ext cx="9144000" cy="591477"/>
          </a:xfrm>
        </p:spPr>
        <p:txBody>
          <a:bodyPr/>
          <a:lstStyle/>
          <a:p>
            <a:r>
              <a:rPr lang="en-US" sz="2800" dirty="0"/>
              <a:t>Plot the data in 2D space.  In reality, text has higher dimensions.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3</a:t>
            </a:fld>
            <a:endParaRPr lang="en-US" dirty="0"/>
          </a:p>
        </p:txBody>
      </p:sp>
      <p:graphicFrame>
        <p:nvGraphicFramePr>
          <p:cNvPr id="10" name="Chart 9">
            <a:extLst>
              <a:ext uri="{FF2B5EF4-FFF2-40B4-BE49-F238E27FC236}">
                <a16:creationId xmlns:a16="http://schemas.microsoft.com/office/drawing/2014/main" id="{B61FF596-9999-564D-94AC-030D518ED62D}"/>
              </a:ext>
            </a:extLst>
          </p:cNvPr>
          <p:cNvGraphicFramePr>
            <a:graphicFrameLocks/>
          </p:cNvGraphicFramePr>
          <p:nvPr>
            <p:extLst>
              <p:ext uri="{D42A27DB-BD31-4B8C-83A1-F6EECF244321}">
                <p14:modId xmlns:p14="http://schemas.microsoft.com/office/powerpoint/2010/main" val="2800566075"/>
              </p:ext>
            </p:extLst>
          </p:nvPr>
        </p:nvGraphicFramePr>
        <p:xfrm>
          <a:off x="942980" y="2602835"/>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8" name="Triangle 7">
            <a:extLst>
              <a:ext uri="{FF2B5EF4-FFF2-40B4-BE49-F238E27FC236}">
                <a16:creationId xmlns:a16="http://schemas.microsoft.com/office/drawing/2014/main" id="{E143ED17-AD8C-9847-8E95-86A32FABB900}"/>
              </a:ext>
            </a:extLst>
          </p:cNvPr>
          <p:cNvSpPr/>
          <p:nvPr/>
        </p:nvSpPr>
        <p:spPr>
          <a:xfrm>
            <a:off x="3102014" y="5011838"/>
            <a:ext cx="115747" cy="138896"/>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4283E8F8-010D-0047-8B7D-E0C279789BFA}"/>
              </a:ext>
            </a:extLst>
          </p:cNvPr>
          <p:cNvSpPr/>
          <p:nvPr/>
        </p:nvSpPr>
        <p:spPr>
          <a:xfrm rot="5400000">
            <a:off x="1101524" y="3763699"/>
            <a:ext cx="115747" cy="138896"/>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ABCBAE-E720-194B-B4E5-C81F4AF5A95C}"/>
              </a:ext>
            </a:extLst>
          </p:cNvPr>
          <p:cNvSpPr txBox="1"/>
          <p:nvPr/>
        </p:nvSpPr>
        <p:spPr>
          <a:xfrm>
            <a:off x="2824223" y="5382227"/>
            <a:ext cx="663964" cy="369332"/>
          </a:xfrm>
          <a:prstGeom prst="rect">
            <a:avLst/>
          </a:prstGeom>
          <a:noFill/>
        </p:spPr>
        <p:txBody>
          <a:bodyPr wrap="none" rtlCol="0">
            <a:spAutoFit/>
          </a:bodyPr>
          <a:lstStyle/>
          <a:p>
            <a:r>
              <a:rPr lang="en-US" dirty="0"/>
              <a:t>Doc1</a:t>
            </a:r>
          </a:p>
        </p:txBody>
      </p:sp>
      <p:sp>
        <p:nvSpPr>
          <p:cNvPr id="14" name="TextBox 13">
            <a:extLst>
              <a:ext uri="{FF2B5EF4-FFF2-40B4-BE49-F238E27FC236}">
                <a16:creationId xmlns:a16="http://schemas.microsoft.com/office/drawing/2014/main" id="{57AF6401-8FB2-E649-9EEF-DC6B7A94232C}"/>
              </a:ext>
            </a:extLst>
          </p:cNvPr>
          <p:cNvSpPr txBox="1"/>
          <p:nvPr/>
        </p:nvSpPr>
        <p:spPr>
          <a:xfrm>
            <a:off x="210274" y="3636379"/>
            <a:ext cx="663964" cy="369332"/>
          </a:xfrm>
          <a:prstGeom prst="rect">
            <a:avLst/>
          </a:prstGeom>
          <a:noFill/>
        </p:spPr>
        <p:txBody>
          <a:bodyPr wrap="none" rtlCol="0">
            <a:spAutoFit/>
          </a:bodyPr>
          <a:lstStyle/>
          <a:p>
            <a:r>
              <a:rPr lang="en-US" dirty="0"/>
              <a:t>Doc2</a:t>
            </a:r>
          </a:p>
        </p:txBody>
      </p:sp>
      <p:cxnSp>
        <p:nvCxnSpPr>
          <p:cNvPr id="15" name="Straight Connector 14">
            <a:extLst>
              <a:ext uri="{FF2B5EF4-FFF2-40B4-BE49-F238E27FC236}">
                <a16:creationId xmlns:a16="http://schemas.microsoft.com/office/drawing/2014/main" id="{233FF74A-E85C-804B-BD6F-A6BE491A7A6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2448FFD-3C1F-AB4F-851B-3A9138EA58D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25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A4EED4-FFC1-6A44-AE8A-B6AE05CCB352}"/>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91CC9104-3FE6-0A4E-961C-28FD06007DC4}"/>
              </a:ext>
            </a:extLst>
          </p:cNvPr>
          <p:cNvSpPr>
            <a:spLocks noGrp="1"/>
          </p:cNvSpPr>
          <p:nvPr>
            <p:ph type="title"/>
          </p:nvPr>
        </p:nvSpPr>
        <p:spPr/>
        <p:txBody>
          <a:bodyPr/>
          <a:lstStyle/>
          <a:p>
            <a:r>
              <a:rPr lang="en-US" dirty="0"/>
              <a:t>The diabetes data set is multi-modal.</a:t>
            </a:r>
          </a:p>
        </p:txBody>
      </p:sp>
      <p:sp>
        <p:nvSpPr>
          <p:cNvPr id="4" name="Footer Placeholder 3">
            <a:extLst>
              <a:ext uri="{FF2B5EF4-FFF2-40B4-BE49-F238E27FC236}">
                <a16:creationId xmlns:a16="http://schemas.microsoft.com/office/drawing/2014/main" id="{FF160693-8B16-8345-BA61-4B9AEBAA580C}"/>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7B274AA8-D3DB-AC43-A37D-AFCAB0B9A2FF}"/>
              </a:ext>
            </a:extLst>
          </p:cNvPr>
          <p:cNvSpPr>
            <a:spLocks noGrp="1"/>
          </p:cNvSpPr>
          <p:nvPr>
            <p:ph type="sldNum" sz="quarter" idx="4"/>
          </p:nvPr>
        </p:nvSpPr>
        <p:spPr/>
        <p:txBody>
          <a:bodyPr/>
          <a:lstStyle/>
          <a:p>
            <a:fld id="{37290FF7-652B-4475-AEAB-8B1A5D23AE09}" type="slidenum">
              <a:rPr lang="en-US" smtClean="0"/>
              <a:pPr/>
              <a:t>30</a:t>
            </a:fld>
            <a:endParaRPr lang="en-US" dirty="0"/>
          </a:p>
        </p:txBody>
      </p:sp>
      <p:sp>
        <p:nvSpPr>
          <p:cNvPr id="6" name="Rectangle 5">
            <a:extLst>
              <a:ext uri="{FF2B5EF4-FFF2-40B4-BE49-F238E27FC236}">
                <a16:creationId xmlns:a16="http://schemas.microsoft.com/office/drawing/2014/main" id="{A6251B27-BA4F-E543-BDB5-66279CC9EED5}"/>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Let’s reexamine </a:t>
            </a:r>
            <a:r>
              <a:rPr lang="en-US" b="1" dirty="0" err="1">
                <a:latin typeface="Consolas" panose="020B0609020204030204" pitchFamily="49" charset="0"/>
                <a:cs typeface="Consolas" panose="020B0609020204030204" pitchFamily="49" charset="0"/>
              </a:rPr>
              <a:t>F_ElasticNetExample_ensemble.R</a:t>
            </a:r>
            <a:endParaRPr lang="en-US" dirty="0"/>
          </a:p>
        </p:txBody>
      </p:sp>
    </p:spTree>
    <p:extLst>
      <p:ext uri="{BB962C8B-B14F-4D97-AF65-F5344CB8AC3E}">
        <p14:creationId xmlns:p14="http://schemas.microsoft.com/office/powerpoint/2010/main" val="1564602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Shift the origin to the average</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4</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208344" y="2743200"/>
            <a:ext cx="5636871" cy="3090441"/>
            <a:chOff x="208344" y="2743200"/>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2743200"/>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208344"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a:extLst>
              <a:ext uri="{FF2B5EF4-FFF2-40B4-BE49-F238E27FC236}">
                <a16:creationId xmlns:a16="http://schemas.microsoft.com/office/drawing/2014/main" id="{29D142FA-2D19-3648-AE2B-7B70822E51A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16B604-99CC-BC49-A863-5D64F8E43D1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9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1.48148E-6 L 0.21094 -0.17639 " pathEditMode="relative" rAng="0" ptsTypes="AA">
                                      <p:cBhvr>
                                        <p:cTn id="6" dur="2000" fill="hold"/>
                                        <p:tgtEl>
                                          <p:spTgt spid="22"/>
                                        </p:tgtEl>
                                        <p:attrNameLst>
                                          <p:attrName>ppt_x</p:attrName>
                                          <p:attrName>ppt_y</p:attrName>
                                        </p:attrNameLst>
                                      </p:cBhvr>
                                      <p:rCtr x="10538" y="-8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365126"/>
            <a:ext cx="9144000" cy="591477"/>
          </a:xfrm>
        </p:spPr>
        <p:txBody>
          <a:bodyPr/>
          <a:lstStyle/>
          <a:p>
            <a:r>
              <a:rPr lang="en-US" sz="2800" dirty="0"/>
              <a:t>Shifting the origin changes value but not relative position.</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5</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a:extLst>
              <a:ext uri="{FF2B5EF4-FFF2-40B4-BE49-F238E27FC236}">
                <a16:creationId xmlns:a16="http://schemas.microsoft.com/office/drawing/2014/main" id="{61027F6E-B6B2-944D-81F0-628E9A12DD8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F0ED28B-365D-CA4E-9FE1-A018170F36F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340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122057"/>
            <a:ext cx="9144000" cy="591477"/>
          </a:xfrm>
        </p:spPr>
        <p:txBody>
          <a:bodyPr/>
          <a:lstStyle/>
          <a:p>
            <a:r>
              <a:rPr lang="en-US" sz="2800" dirty="0"/>
              <a:t>PCA “fits” a line going through the origin</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6</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Straight Connector 6">
            <a:extLst>
              <a:ext uri="{FF2B5EF4-FFF2-40B4-BE49-F238E27FC236}">
                <a16:creationId xmlns:a16="http://schemas.microsoft.com/office/drawing/2014/main" id="{7936BE81-48C2-2244-8CBB-416A5354BE7E}"/>
              </a:ext>
            </a:extLst>
          </p:cNvPr>
          <p:cNvCxnSpPr/>
          <p:nvPr/>
        </p:nvCxnSpPr>
        <p:spPr>
          <a:xfrm flipV="1">
            <a:off x="2627453" y="2569580"/>
            <a:ext cx="972274" cy="2511706"/>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7BFA3F-DD95-8A40-AF75-1CCB006CB8AE}"/>
              </a:ext>
            </a:extLst>
          </p:cNvPr>
          <p:cNvCxnSpPr>
            <a:cxnSpLocks/>
          </p:cNvCxnSpPr>
          <p:nvPr/>
        </p:nvCxnSpPr>
        <p:spPr>
          <a:xfrm rot="1320000" flipV="1">
            <a:off x="2617803" y="2594655"/>
            <a:ext cx="972274" cy="2511706"/>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629382" y="2571509"/>
            <a:ext cx="972274" cy="2511706"/>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1787802-8EE5-3940-99F2-9ECE3AECD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01C2616-3E60-764A-913D-290D53DB59D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35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7"/>
                                        </p:tgtEl>
                                        <p:attrNameLst>
                                          <p:attrName>style.opacity</p:attrName>
                                        </p:attrNameLst>
                                      </p:cBhvr>
                                      <p:to>
                                        <p:strVal val="0.5"/>
                                      </p:to>
                                    </p:set>
                                    <p:animEffect filter="image" prLst="opacity: 0.5">
                                      <p:cBhvr rctx="IE">
                                        <p:cTn id="7" dur="indefinite"/>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23"/>
                                        </p:tgtEl>
                                        <p:attrNameLst>
                                          <p:attrName>style.opacity</p:attrName>
                                        </p:attrNameLst>
                                      </p:cBhvr>
                                      <p:to>
                                        <p:strVal val="0.5"/>
                                      </p:to>
                                    </p:set>
                                    <p:animEffect filter="image" prLst="opacity: 0.5">
                                      <p:cBhvr rctx="IE">
                                        <p:cTn id="16" dur="indefinite"/>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575422" y="2225611"/>
            <a:ext cx="972274" cy="329184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122057"/>
            <a:ext cx="9144000" cy="1139184"/>
          </a:xfrm>
        </p:spPr>
        <p:txBody>
          <a:bodyPr/>
          <a:lstStyle/>
          <a:p>
            <a:r>
              <a:rPr lang="en-US" sz="2800" dirty="0"/>
              <a:t>The points are projected onto the fit line and squared distances from the origin are summed up.  </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7</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610809" y="2826151"/>
            <a:ext cx="3020992" cy="2055666"/>
            <a:chOff x="1610809" y="2826151"/>
            <a:chExt cx="3020992" cy="2055666"/>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2048720" y="4433103"/>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328442" y="4249836"/>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610809" y="4729031"/>
              <a:ext cx="138896" cy="15278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56297" y="3254409"/>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272987" y="2965044"/>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492905" y="2826151"/>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Find the line that minimizes the data point to the projected point on the line.</a:t>
            </a:r>
          </a:p>
        </p:txBody>
      </p:sp>
      <p:grpSp>
        <p:nvGrpSpPr>
          <p:cNvPr id="28" name="Group 27">
            <a:extLst>
              <a:ext uri="{FF2B5EF4-FFF2-40B4-BE49-F238E27FC236}">
                <a16:creationId xmlns:a16="http://schemas.microsoft.com/office/drawing/2014/main" id="{BD8413AE-BDFA-1048-B164-1BC3D7A83AA3}"/>
              </a:ext>
            </a:extLst>
          </p:cNvPr>
          <p:cNvGrpSpPr/>
          <p:nvPr/>
        </p:nvGrpSpPr>
        <p:grpSpPr>
          <a:xfrm>
            <a:off x="1471913" y="2976625"/>
            <a:ext cx="3588152" cy="1782499"/>
            <a:chOff x="1460339" y="2976625"/>
            <a:chExt cx="3588152" cy="1782499"/>
          </a:xfrm>
        </p:grpSpPr>
        <p:sp>
          <p:nvSpPr>
            <p:cNvPr id="29" name="Multiply 28">
              <a:extLst>
                <a:ext uri="{FF2B5EF4-FFF2-40B4-BE49-F238E27FC236}">
                  <a16:creationId xmlns:a16="http://schemas.microsoft.com/office/drawing/2014/main" id="{E8405966-FFC2-6D48-A82B-F0F4D104519F}"/>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F14E397-80C2-8140-88ED-4F5ED3E3D07F}"/>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3D34776-2CEB-7B44-A956-ACC94B567496}"/>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4487E2-10C4-F844-9329-B9CF576DDA07}"/>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7FF82B9-844C-604F-89A1-185B9A758B0D}"/>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DD301C9-4FE3-244D-B52B-C693B22A0CC2}"/>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7A83DE7-4C2E-5546-8481-42EC7A145D82}"/>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23BF537A-387F-D344-B7FA-44FB614FDFCD}"/>
              </a:ext>
            </a:extLst>
          </p:cNvPr>
          <p:cNvCxnSpPr>
            <a:stCxn id="34" idx="1"/>
            <a:endCxn id="19" idx="5"/>
          </p:cNvCxnSpPr>
          <p:nvPr/>
        </p:nvCxnSpPr>
        <p:spPr>
          <a:xfrm flipH="1" flipV="1">
            <a:off x="4391542" y="3083599"/>
            <a:ext cx="549968" cy="58469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B4D56B6-62CA-004A-9281-711B3E14E09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34D2CE5-7CE6-124F-97C2-5FA7FFBFBE7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943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575422" y="2225611"/>
            <a:ext cx="972274" cy="329184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A user defines the number of PCA dimensions.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8</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Remember this happens in hyperspace among thousands of documents. </a:t>
            </a:r>
          </a:p>
        </p:txBody>
      </p:sp>
      <p:grpSp>
        <p:nvGrpSpPr>
          <p:cNvPr id="28" name="Group 27">
            <a:extLst>
              <a:ext uri="{FF2B5EF4-FFF2-40B4-BE49-F238E27FC236}">
                <a16:creationId xmlns:a16="http://schemas.microsoft.com/office/drawing/2014/main" id="{BD8413AE-BDFA-1048-B164-1BC3D7A83AA3}"/>
              </a:ext>
            </a:extLst>
          </p:cNvPr>
          <p:cNvGrpSpPr/>
          <p:nvPr/>
        </p:nvGrpSpPr>
        <p:grpSpPr>
          <a:xfrm>
            <a:off x="1471913" y="2976625"/>
            <a:ext cx="3588152" cy="1782499"/>
            <a:chOff x="1460339" y="2976625"/>
            <a:chExt cx="3588152" cy="1782499"/>
          </a:xfrm>
        </p:grpSpPr>
        <p:sp>
          <p:nvSpPr>
            <p:cNvPr id="29" name="Multiply 28">
              <a:extLst>
                <a:ext uri="{FF2B5EF4-FFF2-40B4-BE49-F238E27FC236}">
                  <a16:creationId xmlns:a16="http://schemas.microsoft.com/office/drawing/2014/main" id="{E8405966-FFC2-6D48-A82B-F0F4D104519F}"/>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F14E397-80C2-8140-88ED-4F5ED3E3D07F}"/>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3D34776-2CEB-7B44-A956-ACC94B567496}"/>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4487E2-10C4-F844-9329-B9CF576DDA07}"/>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7FF82B9-844C-604F-89A1-185B9A758B0D}"/>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DD301C9-4FE3-244D-B52B-C693B22A0CC2}"/>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7A83DE7-4C2E-5546-8481-42EC7A145D82}"/>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23BF537A-387F-D344-B7FA-44FB614FDFCD}"/>
              </a:ext>
            </a:extLst>
          </p:cNvPr>
          <p:cNvCxnSpPr>
            <a:cxnSpLocks/>
            <a:endCxn id="12" idx="1"/>
          </p:cNvCxnSpPr>
          <p:nvPr/>
        </p:nvCxnSpPr>
        <p:spPr>
          <a:xfrm flipV="1">
            <a:off x="4433104" y="2290862"/>
            <a:ext cx="798653" cy="64910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7910C7F-9EAF-3B49-B2D7-13A570C88E99}"/>
              </a:ext>
            </a:extLst>
          </p:cNvPr>
          <p:cNvSpPr txBox="1"/>
          <p:nvPr/>
        </p:nvSpPr>
        <p:spPr>
          <a:xfrm>
            <a:off x="5231757" y="1967696"/>
            <a:ext cx="2702791" cy="646331"/>
          </a:xfrm>
          <a:prstGeom prst="rect">
            <a:avLst/>
          </a:prstGeom>
          <a:noFill/>
        </p:spPr>
        <p:txBody>
          <a:bodyPr wrap="none" rtlCol="0">
            <a:spAutoFit/>
          </a:bodyPr>
          <a:lstStyle/>
          <a:p>
            <a:r>
              <a:rPr lang="en-US" dirty="0"/>
              <a:t>PCA1 is a line that “mixes” </a:t>
            </a:r>
          </a:p>
          <a:p>
            <a:r>
              <a:rPr lang="en-US" dirty="0"/>
              <a:t>the value of Doc1 &amp; Doc2</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36A8341-C339-4E40-B74E-1C778782E21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959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1/6/21</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9</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b="1" dirty="0">
                <a:solidFill>
                  <a:schemeClr val="accent1"/>
                </a:solidFill>
                <a:latin typeface="inherit"/>
              </a:rPr>
              <a:t>LAT: 48.874911</a:t>
            </a:r>
            <a:endParaRPr lang="en-US" b="1" dirty="0">
              <a:solidFill>
                <a:schemeClr val="accent1"/>
              </a:solidFill>
              <a:latin typeface="proxima-nova"/>
            </a:endParaRPr>
          </a:p>
          <a:p>
            <a:pPr fontAlgn="base"/>
            <a:r>
              <a:rPr lang="en-US" b="1" cap="all" dirty="0">
                <a:solidFill>
                  <a:schemeClr val="accent1"/>
                </a:solidFill>
                <a:latin typeface="proxima-nova"/>
              </a:rPr>
              <a:t>LON</a:t>
            </a:r>
            <a:r>
              <a:rPr lang="en-US" b="1" cap="all" dirty="0">
                <a:solidFill>
                  <a:schemeClr val="accent1"/>
                </a:solidFill>
                <a:latin typeface="inherit"/>
              </a:rPr>
              <a:t>:</a:t>
            </a:r>
            <a:r>
              <a:rPr lang="en-US" b="1" dirty="0">
                <a:solidFill>
                  <a:schemeClr val="accent1"/>
                </a:solidFill>
                <a:latin typeface="inherit"/>
              </a:rPr>
              <a:t>2.310612</a:t>
            </a:r>
            <a:endParaRPr lang="en-US" b="1" i="0" dirty="0">
              <a:solidFill>
                <a:schemeClr val="accent1"/>
              </a:solidFill>
              <a:effectLst/>
              <a:latin typeface="proxima-nova"/>
            </a:endParaRPr>
          </a:p>
        </p:txBody>
      </p:sp>
      <p:sp>
        <p:nvSpPr>
          <p:cNvPr id="15" name="TextBox 14">
            <a:extLst>
              <a:ext uri="{FF2B5EF4-FFF2-40B4-BE49-F238E27FC236}">
                <a16:creationId xmlns:a16="http://schemas.microsoft.com/office/drawing/2014/main" id="{AF155576-EB51-4441-AC2A-FAED69B3571C}"/>
              </a:ext>
            </a:extLst>
          </p:cNvPr>
          <p:cNvSpPr txBox="1"/>
          <p:nvPr/>
        </p:nvSpPr>
        <p:spPr>
          <a:xfrm>
            <a:off x="6004999" y="1458410"/>
            <a:ext cx="3202928" cy="369332"/>
          </a:xfrm>
          <a:prstGeom prst="rect">
            <a:avLst/>
          </a:prstGeom>
          <a:noFill/>
        </p:spPr>
        <p:txBody>
          <a:bodyPr wrap="none" rtlCol="0">
            <a:spAutoFit/>
          </a:bodyPr>
          <a:lstStyle/>
          <a:p>
            <a:r>
              <a:rPr lang="en-US" b="1" dirty="0"/>
              <a:t>Exact Answer has 2 data points.</a:t>
            </a: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69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8"/>
                                        </p:tgtEl>
                                        <p:attrNameLst>
                                          <p:attrName>style.opacity</p:attrName>
                                        </p:attrNameLst>
                                      </p:cBhvr>
                                      <p:to>
                                        <p:strVal val="0.25"/>
                                      </p:to>
                                    </p:set>
                                    <p:animEffect filter="image" prLst="opacity: 0.25">
                                      <p:cBhvr rctx="IE">
                                        <p:cTn id="23" dur="indefinite"/>
                                        <p:tgtEl>
                                          <p:spTgt spid="18"/>
                                        </p:tgtEl>
                                      </p:cBhvr>
                                    </p:animEffect>
                                  </p:childTnLst>
                                </p:cTn>
                              </p:par>
                              <p:par>
                                <p:cTn id="24" presetID="9" presetClass="emph" presetSubtype="0" nodeType="withEffect">
                                  <p:stCondLst>
                                    <p:cond delay="0"/>
                                  </p:stCondLst>
                                  <p:childTnLst>
                                    <p:set>
                                      <p:cBhvr>
                                        <p:cTn id="25" dur="indefinite"/>
                                        <p:tgtEl>
                                          <p:spTgt spid="20"/>
                                        </p:tgtEl>
                                        <p:attrNameLst>
                                          <p:attrName>style.opacity</p:attrName>
                                        </p:attrNameLst>
                                      </p:cBhvr>
                                      <p:to>
                                        <p:strVal val="0.25"/>
                                      </p:to>
                                    </p:set>
                                    <p:animEffect filter="image" prLst="opacity: 0.25">
                                      <p:cBhvr rctx="IE">
                                        <p:cTn id="26" dur="indefinite"/>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Lst>
  </p:timing>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1339</Words>
  <Application>Microsoft Macintosh PowerPoint</Application>
  <PresentationFormat>On-screen Show (4:3)</PresentationFormat>
  <Paragraphs>232</Paragraphs>
  <Slides>30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Calibri Light</vt:lpstr>
      <vt:lpstr>Cambria Math</vt:lpstr>
      <vt:lpstr>Consolas</vt:lpstr>
      <vt:lpstr>inherit</vt:lpstr>
      <vt:lpstr>Open Sans</vt:lpstr>
      <vt:lpstr>proxima-nova</vt:lpstr>
      <vt:lpstr>1_Office Theme</vt:lpstr>
      <vt:lpstr>Latent Semantic Analysis…cousin of PCA</vt:lpstr>
      <vt:lpstr>Latent Semantic Analysis</vt:lpstr>
      <vt:lpstr>Plot the data in 2D space.  In reality, text has higher dimensions.</vt:lpstr>
      <vt:lpstr>Shift the origin to the average</vt:lpstr>
      <vt:lpstr>Shifting the origin changes value but not relative position.</vt:lpstr>
      <vt:lpstr>PCA “fits” a line going through the origin</vt:lpstr>
      <vt:lpstr>The points are projected onto the fit line and squared distances from the origin are summed up.  </vt:lpstr>
      <vt:lpstr>A user defines the number of PCA dimensions.</vt:lpstr>
      <vt:lpstr>Intuitive Example of PCA Where is the Musee Jacquemart-Andre in Paris? </vt:lpstr>
      <vt:lpstr>Intuitive Example of PCA Where is the Musee Jacquemart-Andre in Paris? </vt:lpstr>
      <vt:lpstr>Intuitive Example of PCA Where is the Musee Jacquemart-Andre in Paris? </vt:lpstr>
      <vt:lpstr>In our case, we have thousands of term vectors.</vt:lpstr>
      <vt:lpstr>In our case, we have thousands of term vectors.</vt:lpstr>
      <vt:lpstr>In our case, we have thousands of term vectors.</vt:lpstr>
      <vt:lpstr>These vectors are dense, perfect for modeling.</vt:lpstr>
      <vt:lpstr>Supervised Learning</vt:lpstr>
      <vt:lpstr>Supervised Learning</vt:lpstr>
      <vt:lpstr>The modeling function usually needs a matrix with both.</vt:lpstr>
      <vt:lpstr>Let’s open live_A_lsa_for modeling.R</vt:lpstr>
      <vt:lpstr>Rtexttools lets you apply many methods…</vt:lpstr>
      <vt:lpstr>Rtexttools lets you apply many methods…</vt:lpstr>
      <vt:lpstr>Rtexttools lets you apply many methods…</vt:lpstr>
      <vt:lpstr>Rtexttools lets you apply many methods…</vt:lpstr>
      <vt:lpstr>Rtexttools lets you apply many methods…</vt:lpstr>
      <vt:lpstr>Simply pass in the supported algos…</vt:lpstr>
      <vt:lpstr>PowerPoint Presentation</vt:lpstr>
      <vt:lpstr>Let’s use rtexttools to compare models on a small data set</vt:lpstr>
      <vt:lpstr>Review…the ensemble model script</vt:lpstr>
      <vt:lpstr>In fact, there is no a priori way to know which model is best.</vt:lpstr>
      <vt:lpstr>The diabetes data set is multi-modal.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Latent Semantic Analysis…cousin of PCA</dc:title>
  <dc:creator>Kwartler, Edward</dc:creator>
  <cp:lastModifiedBy>Kwartler, Edward</cp:lastModifiedBy>
  <cp:revision>5</cp:revision>
  <dcterms:created xsi:type="dcterms:W3CDTF">2021-01-07T02:09:35Z</dcterms:created>
  <dcterms:modified xsi:type="dcterms:W3CDTF">2021-01-07T03:47:06Z</dcterms:modified>
</cp:coreProperties>
</file>